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4"/>
  </p:sldMasterIdLst>
  <p:notesMasterIdLst>
    <p:notesMasterId r:id="rId21"/>
  </p:notesMasterIdLst>
  <p:sldIdLst>
    <p:sldId id="259" r:id="rId5"/>
    <p:sldId id="256" r:id="rId6"/>
    <p:sldId id="257" r:id="rId7"/>
    <p:sldId id="284" r:id="rId8"/>
    <p:sldId id="258" r:id="rId9"/>
    <p:sldId id="286" r:id="rId10"/>
    <p:sldId id="285" r:id="rId11"/>
    <p:sldId id="287" r:id="rId12"/>
    <p:sldId id="290" r:id="rId13"/>
    <p:sldId id="281" r:id="rId14"/>
    <p:sldId id="282" r:id="rId15"/>
    <p:sldId id="288" r:id="rId16"/>
    <p:sldId id="283" r:id="rId17"/>
    <p:sldId id="291" r:id="rId18"/>
    <p:sldId id="292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8C3D3-8B8E-4977-83B5-44ED0ED862D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F07CB-0E11-4552-B15D-A83ECA7F15A1}">
      <dgm:prSet phldrT="[Text]" phldr="0"/>
      <dgm:spPr/>
      <dgm:t>
        <a:bodyPr/>
        <a:lstStyle/>
        <a:p>
          <a:r>
            <a:rPr lang="en-US"/>
            <a:t>Head of ITAM</a:t>
          </a:r>
        </a:p>
      </dgm:t>
    </dgm:pt>
    <dgm:pt modelId="{EE790B55-1F59-4A6F-88F4-964534BE1A7F}" type="parTrans" cxnId="{ED9ED71A-0D7A-4B20-A3B4-AC240C248A77}">
      <dgm:prSet/>
      <dgm:spPr/>
      <dgm:t>
        <a:bodyPr/>
        <a:lstStyle/>
        <a:p>
          <a:endParaRPr lang="en-US"/>
        </a:p>
      </dgm:t>
    </dgm:pt>
    <dgm:pt modelId="{C3A352C1-5D98-4E85-B9AE-01FD9B50C61A}" type="sibTrans" cxnId="{ED9ED71A-0D7A-4B20-A3B4-AC240C248A77}">
      <dgm:prSet/>
      <dgm:spPr/>
      <dgm:t>
        <a:bodyPr/>
        <a:lstStyle/>
        <a:p>
          <a:endParaRPr lang="en-US"/>
        </a:p>
      </dgm:t>
    </dgm:pt>
    <dgm:pt modelId="{31CB6ED6-1E6F-41E0-A0D9-882B36CA5CA7}">
      <dgm:prSet phldrT="[Text]" phldr="0"/>
      <dgm:spPr/>
      <dgm:t>
        <a:bodyPr/>
        <a:lstStyle/>
        <a:p>
          <a:r>
            <a:rPr lang="en-US"/>
            <a:t>Datacenter app focus</a:t>
          </a:r>
        </a:p>
      </dgm:t>
    </dgm:pt>
    <dgm:pt modelId="{6BB6269C-7237-4EB3-9AE0-89010246AB2C}" type="parTrans" cxnId="{67266534-940B-49B9-8339-28793319FCFF}">
      <dgm:prSet/>
      <dgm:spPr/>
      <dgm:t>
        <a:bodyPr/>
        <a:lstStyle/>
        <a:p>
          <a:endParaRPr lang="en-US"/>
        </a:p>
      </dgm:t>
    </dgm:pt>
    <dgm:pt modelId="{0ECD7E5B-4438-4C7F-91B3-6C204E632185}" type="sibTrans" cxnId="{67266534-940B-49B9-8339-28793319FCFF}">
      <dgm:prSet/>
      <dgm:spPr/>
      <dgm:t>
        <a:bodyPr/>
        <a:lstStyle/>
        <a:p>
          <a:endParaRPr lang="en-US"/>
        </a:p>
      </dgm:t>
    </dgm:pt>
    <dgm:pt modelId="{8E8CE1AF-2B3C-4B9C-AFA5-1988154F2E74}">
      <dgm:prSet phldrT="[Text]" phldr="0"/>
      <dgm:spPr/>
      <dgm:t>
        <a:bodyPr/>
        <a:lstStyle/>
        <a:p>
          <a:r>
            <a:rPr lang="en-US"/>
            <a:t>SaaS/end user compute focus</a:t>
          </a:r>
        </a:p>
      </dgm:t>
    </dgm:pt>
    <dgm:pt modelId="{831594EA-0197-4EC3-95E8-0E087E9BF0BC}" type="parTrans" cxnId="{99195131-DE27-4A4E-BB47-265BE3AC562C}">
      <dgm:prSet/>
      <dgm:spPr/>
      <dgm:t>
        <a:bodyPr/>
        <a:lstStyle/>
        <a:p>
          <a:endParaRPr lang="en-US"/>
        </a:p>
      </dgm:t>
    </dgm:pt>
    <dgm:pt modelId="{0F895B9B-9B0A-4A84-9F56-CFEBFAF4ADED}" type="sibTrans" cxnId="{99195131-DE27-4A4E-BB47-265BE3AC562C}">
      <dgm:prSet/>
      <dgm:spPr/>
      <dgm:t>
        <a:bodyPr/>
        <a:lstStyle/>
        <a:p>
          <a:endParaRPr lang="en-US"/>
        </a:p>
      </dgm:t>
    </dgm:pt>
    <dgm:pt modelId="{FCA6D7F5-D408-4F61-A963-FEBE61AC4850}">
      <dgm:prSet phldrT="[Text]" phldr="0"/>
      <dgm:spPr/>
      <dgm:t>
        <a:bodyPr/>
        <a:lstStyle/>
        <a:p>
          <a:r>
            <a:rPr lang="en-US"/>
            <a:t>Cloud license focus</a:t>
          </a:r>
        </a:p>
      </dgm:t>
    </dgm:pt>
    <dgm:pt modelId="{0CDDD6DB-B28E-48B7-B4F9-CD0ABDB33743}" type="parTrans" cxnId="{E9497875-3C80-4A1C-8384-A763B083FB0D}">
      <dgm:prSet/>
      <dgm:spPr/>
      <dgm:t>
        <a:bodyPr/>
        <a:lstStyle/>
        <a:p>
          <a:endParaRPr lang="en-US"/>
        </a:p>
      </dgm:t>
    </dgm:pt>
    <dgm:pt modelId="{0FA30550-8865-412E-8198-FD94E3ABFB8E}" type="sibTrans" cxnId="{E9497875-3C80-4A1C-8384-A763B083FB0D}">
      <dgm:prSet/>
      <dgm:spPr/>
      <dgm:t>
        <a:bodyPr/>
        <a:lstStyle/>
        <a:p>
          <a:endParaRPr lang="en-US"/>
        </a:p>
      </dgm:t>
    </dgm:pt>
    <dgm:pt modelId="{61A35E5E-31BC-4A7C-BADA-F619DA4133ED}" type="pres">
      <dgm:prSet presAssocID="{3B78C3D3-8B8E-4977-83B5-44ED0ED86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09E76-D89D-4860-A52B-779F2708A474}" type="pres">
      <dgm:prSet presAssocID="{440F07CB-0E11-4552-B15D-A83ECA7F15A1}" presName="hierRoot1" presStyleCnt="0">
        <dgm:presLayoutVars>
          <dgm:hierBranch val="init"/>
        </dgm:presLayoutVars>
      </dgm:prSet>
      <dgm:spPr/>
    </dgm:pt>
    <dgm:pt modelId="{222475CF-5F5F-4A1C-8F5A-07722B3D1CBE}" type="pres">
      <dgm:prSet presAssocID="{440F07CB-0E11-4552-B15D-A83ECA7F15A1}" presName="rootComposite1" presStyleCnt="0"/>
      <dgm:spPr/>
    </dgm:pt>
    <dgm:pt modelId="{B12EFE31-29B2-4B87-9560-674A0BE836D5}" type="pres">
      <dgm:prSet presAssocID="{440F07CB-0E11-4552-B15D-A83ECA7F15A1}" presName="rootText1" presStyleLbl="node0" presStyleIdx="0" presStyleCnt="1">
        <dgm:presLayoutVars>
          <dgm:chMax/>
          <dgm:chPref val="3"/>
        </dgm:presLayoutVars>
      </dgm:prSet>
      <dgm:spPr/>
    </dgm:pt>
    <dgm:pt modelId="{C3D329F0-F1BB-459B-843B-826EAD5E34A9}" type="pres">
      <dgm:prSet presAssocID="{440F07CB-0E11-4552-B15D-A83ECA7F15A1}" presName="titleText1" presStyleLbl="fgAcc0" presStyleIdx="0" presStyleCnt="1">
        <dgm:presLayoutVars>
          <dgm:chMax val="0"/>
          <dgm:chPref val="0"/>
        </dgm:presLayoutVars>
      </dgm:prSet>
      <dgm:spPr/>
    </dgm:pt>
    <dgm:pt modelId="{B49DF0DF-2905-4869-8ECC-D0F00040AB79}" type="pres">
      <dgm:prSet presAssocID="{440F07CB-0E11-4552-B15D-A83ECA7F15A1}" presName="rootConnector1" presStyleLbl="node1" presStyleIdx="0" presStyleCnt="3"/>
      <dgm:spPr/>
    </dgm:pt>
    <dgm:pt modelId="{C39B0025-A4B0-493F-BFFE-C9CDFD3CF50C}" type="pres">
      <dgm:prSet presAssocID="{440F07CB-0E11-4552-B15D-A83ECA7F15A1}" presName="hierChild2" presStyleCnt="0"/>
      <dgm:spPr/>
    </dgm:pt>
    <dgm:pt modelId="{FADA26D4-1079-4CE9-AFC0-2001A014C1A1}" type="pres">
      <dgm:prSet presAssocID="{6BB6269C-7237-4EB3-9AE0-89010246AB2C}" presName="Name37" presStyleLbl="parChTrans1D2" presStyleIdx="0" presStyleCnt="3"/>
      <dgm:spPr/>
    </dgm:pt>
    <dgm:pt modelId="{82756B1E-00F0-4C78-B4CB-66E0B18D1E37}" type="pres">
      <dgm:prSet presAssocID="{31CB6ED6-1E6F-41E0-A0D9-882B36CA5CA7}" presName="hierRoot2" presStyleCnt="0">
        <dgm:presLayoutVars>
          <dgm:hierBranch val="init"/>
        </dgm:presLayoutVars>
      </dgm:prSet>
      <dgm:spPr/>
    </dgm:pt>
    <dgm:pt modelId="{FD5E0F9C-F8FA-4BF1-8226-B23400F66DBE}" type="pres">
      <dgm:prSet presAssocID="{31CB6ED6-1E6F-41E0-A0D9-882B36CA5CA7}" presName="rootComposite" presStyleCnt="0"/>
      <dgm:spPr/>
    </dgm:pt>
    <dgm:pt modelId="{76470F71-FFD7-4684-AF3F-A1DFA35F7B5C}" type="pres">
      <dgm:prSet presAssocID="{31CB6ED6-1E6F-41E0-A0D9-882B36CA5CA7}" presName="rootText" presStyleLbl="node1" presStyleIdx="0" presStyleCnt="3">
        <dgm:presLayoutVars>
          <dgm:chMax/>
          <dgm:chPref val="3"/>
        </dgm:presLayoutVars>
      </dgm:prSet>
      <dgm:spPr/>
    </dgm:pt>
    <dgm:pt modelId="{01AE5B56-7146-4984-AE0B-E80CF8639D13}" type="pres">
      <dgm:prSet presAssocID="{31CB6ED6-1E6F-41E0-A0D9-882B36CA5CA7}" presName="titleText2" presStyleLbl="fgAcc1" presStyleIdx="0" presStyleCnt="3">
        <dgm:presLayoutVars>
          <dgm:chMax val="0"/>
          <dgm:chPref val="0"/>
        </dgm:presLayoutVars>
      </dgm:prSet>
      <dgm:spPr/>
    </dgm:pt>
    <dgm:pt modelId="{2E052685-6A33-4E8A-89E2-99D87F544D7C}" type="pres">
      <dgm:prSet presAssocID="{31CB6ED6-1E6F-41E0-A0D9-882B36CA5CA7}" presName="rootConnector" presStyleLbl="node2" presStyleIdx="0" presStyleCnt="0"/>
      <dgm:spPr/>
    </dgm:pt>
    <dgm:pt modelId="{B5D99E6D-345B-4674-8187-542B09571859}" type="pres">
      <dgm:prSet presAssocID="{31CB6ED6-1E6F-41E0-A0D9-882B36CA5CA7}" presName="hierChild4" presStyleCnt="0"/>
      <dgm:spPr/>
    </dgm:pt>
    <dgm:pt modelId="{0ED77BE4-6247-4B8A-BEB9-C8A9780BFFD3}" type="pres">
      <dgm:prSet presAssocID="{31CB6ED6-1E6F-41E0-A0D9-882B36CA5CA7}" presName="hierChild5" presStyleCnt="0"/>
      <dgm:spPr/>
    </dgm:pt>
    <dgm:pt modelId="{ADB4DABB-5D4C-4E3B-B480-C3027F490B27}" type="pres">
      <dgm:prSet presAssocID="{831594EA-0197-4EC3-95E8-0E087E9BF0BC}" presName="Name37" presStyleLbl="parChTrans1D2" presStyleIdx="1" presStyleCnt="3"/>
      <dgm:spPr/>
    </dgm:pt>
    <dgm:pt modelId="{DB364BFC-D16C-4793-9878-EC8A6B492663}" type="pres">
      <dgm:prSet presAssocID="{8E8CE1AF-2B3C-4B9C-AFA5-1988154F2E74}" presName="hierRoot2" presStyleCnt="0">
        <dgm:presLayoutVars>
          <dgm:hierBranch val="init"/>
        </dgm:presLayoutVars>
      </dgm:prSet>
      <dgm:spPr/>
    </dgm:pt>
    <dgm:pt modelId="{52417EDB-C7D3-4839-AB2E-256192732A20}" type="pres">
      <dgm:prSet presAssocID="{8E8CE1AF-2B3C-4B9C-AFA5-1988154F2E74}" presName="rootComposite" presStyleCnt="0"/>
      <dgm:spPr/>
    </dgm:pt>
    <dgm:pt modelId="{DB22FE70-D6DC-44EC-A10D-83416C591C8F}" type="pres">
      <dgm:prSet presAssocID="{8E8CE1AF-2B3C-4B9C-AFA5-1988154F2E74}" presName="rootText" presStyleLbl="node1" presStyleIdx="1" presStyleCnt="3">
        <dgm:presLayoutVars>
          <dgm:chMax/>
          <dgm:chPref val="3"/>
        </dgm:presLayoutVars>
      </dgm:prSet>
      <dgm:spPr/>
    </dgm:pt>
    <dgm:pt modelId="{3B6D2D04-A959-437A-9D97-FCCB13C46CBE}" type="pres">
      <dgm:prSet presAssocID="{8E8CE1AF-2B3C-4B9C-AFA5-1988154F2E74}" presName="titleText2" presStyleLbl="fgAcc1" presStyleIdx="1" presStyleCnt="3">
        <dgm:presLayoutVars>
          <dgm:chMax val="0"/>
          <dgm:chPref val="0"/>
        </dgm:presLayoutVars>
      </dgm:prSet>
      <dgm:spPr/>
    </dgm:pt>
    <dgm:pt modelId="{C45DD4B1-4FA2-44D3-8835-B9AFD4496308}" type="pres">
      <dgm:prSet presAssocID="{8E8CE1AF-2B3C-4B9C-AFA5-1988154F2E74}" presName="rootConnector" presStyleLbl="node2" presStyleIdx="0" presStyleCnt="0"/>
      <dgm:spPr/>
    </dgm:pt>
    <dgm:pt modelId="{9C314070-ED87-46F2-B7C6-CF09875E8FBC}" type="pres">
      <dgm:prSet presAssocID="{8E8CE1AF-2B3C-4B9C-AFA5-1988154F2E74}" presName="hierChild4" presStyleCnt="0"/>
      <dgm:spPr/>
    </dgm:pt>
    <dgm:pt modelId="{2EFE1901-23CD-4798-AE8C-EA2A3CC9B94E}" type="pres">
      <dgm:prSet presAssocID="{8E8CE1AF-2B3C-4B9C-AFA5-1988154F2E74}" presName="hierChild5" presStyleCnt="0"/>
      <dgm:spPr/>
    </dgm:pt>
    <dgm:pt modelId="{43650810-E68F-41A8-B079-E2023224D0D9}" type="pres">
      <dgm:prSet presAssocID="{0CDDD6DB-B28E-48B7-B4F9-CD0ABDB33743}" presName="Name37" presStyleLbl="parChTrans1D2" presStyleIdx="2" presStyleCnt="3"/>
      <dgm:spPr/>
    </dgm:pt>
    <dgm:pt modelId="{9E693877-76E6-48B2-9372-40522F23152D}" type="pres">
      <dgm:prSet presAssocID="{FCA6D7F5-D408-4F61-A963-FEBE61AC4850}" presName="hierRoot2" presStyleCnt="0">
        <dgm:presLayoutVars>
          <dgm:hierBranch val="init"/>
        </dgm:presLayoutVars>
      </dgm:prSet>
      <dgm:spPr/>
    </dgm:pt>
    <dgm:pt modelId="{EECDA420-64CB-4242-B86C-0E918BE4297B}" type="pres">
      <dgm:prSet presAssocID="{FCA6D7F5-D408-4F61-A963-FEBE61AC4850}" presName="rootComposite" presStyleCnt="0"/>
      <dgm:spPr/>
    </dgm:pt>
    <dgm:pt modelId="{BC70EC91-EC5F-492F-8472-F86F09868694}" type="pres">
      <dgm:prSet presAssocID="{FCA6D7F5-D408-4F61-A963-FEBE61AC4850}" presName="rootText" presStyleLbl="node1" presStyleIdx="2" presStyleCnt="3">
        <dgm:presLayoutVars>
          <dgm:chMax/>
          <dgm:chPref val="3"/>
        </dgm:presLayoutVars>
      </dgm:prSet>
      <dgm:spPr/>
    </dgm:pt>
    <dgm:pt modelId="{32B683D1-D7D2-475F-BDEF-710505D29A1C}" type="pres">
      <dgm:prSet presAssocID="{FCA6D7F5-D408-4F61-A963-FEBE61AC4850}" presName="titleText2" presStyleLbl="fgAcc1" presStyleIdx="2" presStyleCnt="3">
        <dgm:presLayoutVars>
          <dgm:chMax val="0"/>
          <dgm:chPref val="0"/>
        </dgm:presLayoutVars>
      </dgm:prSet>
      <dgm:spPr/>
    </dgm:pt>
    <dgm:pt modelId="{2BC8DD4F-7C8C-4F2F-A4BF-776EF3EDEC12}" type="pres">
      <dgm:prSet presAssocID="{FCA6D7F5-D408-4F61-A963-FEBE61AC4850}" presName="rootConnector" presStyleLbl="node2" presStyleIdx="0" presStyleCnt="0"/>
      <dgm:spPr/>
    </dgm:pt>
    <dgm:pt modelId="{55F12FA0-C605-4562-B8B8-0E57009BF8FA}" type="pres">
      <dgm:prSet presAssocID="{FCA6D7F5-D408-4F61-A963-FEBE61AC4850}" presName="hierChild4" presStyleCnt="0"/>
      <dgm:spPr/>
    </dgm:pt>
    <dgm:pt modelId="{12458FF3-42A1-4E07-848B-EA9193368E5D}" type="pres">
      <dgm:prSet presAssocID="{FCA6D7F5-D408-4F61-A963-FEBE61AC4850}" presName="hierChild5" presStyleCnt="0"/>
      <dgm:spPr/>
    </dgm:pt>
    <dgm:pt modelId="{3AD381C2-C127-4FE9-AD87-14A0895968F4}" type="pres">
      <dgm:prSet presAssocID="{440F07CB-0E11-4552-B15D-A83ECA7F15A1}" presName="hierChild3" presStyleCnt="0"/>
      <dgm:spPr/>
    </dgm:pt>
  </dgm:ptLst>
  <dgm:cxnLst>
    <dgm:cxn modelId="{2C67E20A-8D7A-451C-98DF-45AE1A6308AA}" type="presOf" srcId="{31CB6ED6-1E6F-41E0-A0D9-882B36CA5CA7}" destId="{2E052685-6A33-4E8A-89E2-99D87F544D7C}" srcOrd="1" destOrd="0" presId="urn:microsoft.com/office/officeart/2008/layout/NameandTitleOrganizationalChart"/>
    <dgm:cxn modelId="{2D67E114-8E89-4F4E-AA23-005DE7DA0BB2}" type="presOf" srcId="{8E8CE1AF-2B3C-4B9C-AFA5-1988154F2E74}" destId="{DB22FE70-D6DC-44EC-A10D-83416C591C8F}" srcOrd="0" destOrd="0" presId="urn:microsoft.com/office/officeart/2008/layout/NameandTitleOrganizationalChart"/>
    <dgm:cxn modelId="{ED9ED71A-0D7A-4B20-A3B4-AC240C248A77}" srcId="{3B78C3D3-8B8E-4977-83B5-44ED0ED862D4}" destId="{440F07CB-0E11-4552-B15D-A83ECA7F15A1}" srcOrd="0" destOrd="0" parTransId="{EE790B55-1F59-4A6F-88F4-964534BE1A7F}" sibTransId="{C3A352C1-5D98-4E85-B9AE-01FD9B50C61A}"/>
    <dgm:cxn modelId="{1B8E4A26-0A78-4BEA-A520-9B675DCBBDD8}" type="presOf" srcId="{440F07CB-0E11-4552-B15D-A83ECA7F15A1}" destId="{B12EFE31-29B2-4B87-9560-674A0BE836D5}" srcOrd="0" destOrd="0" presId="urn:microsoft.com/office/officeart/2008/layout/NameandTitleOrganizationalChart"/>
    <dgm:cxn modelId="{99195131-DE27-4A4E-BB47-265BE3AC562C}" srcId="{440F07CB-0E11-4552-B15D-A83ECA7F15A1}" destId="{8E8CE1AF-2B3C-4B9C-AFA5-1988154F2E74}" srcOrd="1" destOrd="0" parTransId="{831594EA-0197-4EC3-95E8-0E087E9BF0BC}" sibTransId="{0F895B9B-9B0A-4A84-9F56-CFEBFAF4ADED}"/>
    <dgm:cxn modelId="{67266534-940B-49B9-8339-28793319FCFF}" srcId="{440F07CB-0E11-4552-B15D-A83ECA7F15A1}" destId="{31CB6ED6-1E6F-41E0-A0D9-882B36CA5CA7}" srcOrd="0" destOrd="0" parTransId="{6BB6269C-7237-4EB3-9AE0-89010246AB2C}" sibTransId="{0ECD7E5B-4438-4C7F-91B3-6C204E632185}"/>
    <dgm:cxn modelId="{A6017A38-52D3-41BF-87C9-331D909FA116}" type="presOf" srcId="{0ECD7E5B-4438-4C7F-91B3-6C204E632185}" destId="{01AE5B56-7146-4984-AE0B-E80CF8639D13}" srcOrd="0" destOrd="0" presId="urn:microsoft.com/office/officeart/2008/layout/NameandTitleOrganizationalChart"/>
    <dgm:cxn modelId="{AFAFA261-6F15-47EA-8382-95B0315BBAE1}" type="presOf" srcId="{FCA6D7F5-D408-4F61-A963-FEBE61AC4850}" destId="{BC70EC91-EC5F-492F-8472-F86F09868694}" srcOrd="0" destOrd="0" presId="urn:microsoft.com/office/officeart/2008/layout/NameandTitleOrganizationalChart"/>
    <dgm:cxn modelId="{25D9F86C-3C1B-4130-B9EC-471441874142}" type="presOf" srcId="{0CDDD6DB-B28E-48B7-B4F9-CD0ABDB33743}" destId="{43650810-E68F-41A8-B079-E2023224D0D9}" srcOrd="0" destOrd="0" presId="urn:microsoft.com/office/officeart/2008/layout/NameandTitleOrganizationalChart"/>
    <dgm:cxn modelId="{2037BA6E-C142-4A9E-811F-922BF47D3700}" type="presOf" srcId="{6BB6269C-7237-4EB3-9AE0-89010246AB2C}" destId="{FADA26D4-1079-4CE9-AFC0-2001A014C1A1}" srcOrd="0" destOrd="0" presId="urn:microsoft.com/office/officeart/2008/layout/NameandTitleOrganizationalChart"/>
    <dgm:cxn modelId="{E9497875-3C80-4A1C-8384-A763B083FB0D}" srcId="{440F07CB-0E11-4552-B15D-A83ECA7F15A1}" destId="{FCA6D7F5-D408-4F61-A963-FEBE61AC4850}" srcOrd="2" destOrd="0" parTransId="{0CDDD6DB-B28E-48B7-B4F9-CD0ABDB33743}" sibTransId="{0FA30550-8865-412E-8198-FD94E3ABFB8E}"/>
    <dgm:cxn modelId="{A7EC1E7F-4C3C-4273-AE94-560B87633321}" type="presOf" srcId="{0F895B9B-9B0A-4A84-9F56-CFEBFAF4ADED}" destId="{3B6D2D04-A959-437A-9D97-FCCB13C46CBE}" srcOrd="0" destOrd="0" presId="urn:microsoft.com/office/officeart/2008/layout/NameandTitleOrganizationalChart"/>
    <dgm:cxn modelId="{DF0B18A2-0562-4829-BDF9-0348AF756229}" type="presOf" srcId="{31CB6ED6-1E6F-41E0-A0D9-882B36CA5CA7}" destId="{76470F71-FFD7-4684-AF3F-A1DFA35F7B5C}" srcOrd="0" destOrd="0" presId="urn:microsoft.com/office/officeart/2008/layout/NameandTitleOrganizationalChart"/>
    <dgm:cxn modelId="{5CCE8DAC-37E6-44E1-9A9A-B3164865F355}" type="presOf" srcId="{3B78C3D3-8B8E-4977-83B5-44ED0ED862D4}" destId="{61A35E5E-31BC-4A7C-BADA-F619DA4133ED}" srcOrd="0" destOrd="0" presId="urn:microsoft.com/office/officeart/2008/layout/NameandTitleOrganizationalChart"/>
    <dgm:cxn modelId="{A11878AF-B86F-4CD4-85D1-48E5DBA98A82}" type="presOf" srcId="{0FA30550-8865-412E-8198-FD94E3ABFB8E}" destId="{32B683D1-D7D2-475F-BDEF-710505D29A1C}" srcOrd="0" destOrd="0" presId="urn:microsoft.com/office/officeart/2008/layout/NameandTitleOrganizationalChart"/>
    <dgm:cxn modelId="{0513AFBB-6C37-4D39-BA1F-418271868B9A}" type="presOf" srcId="{8E8CE1AF-2B3C-4B9C-AFA5-1988154F2E74}" destId="{C45DD4B1-4FA2-44D3-8835-B9AFD4496308}" srcOrd="1" destOrd="0" presId="urn:microsoft.com/office/officeart/2008/layout/NameandTitleOrganizationalChart"/>
    <dgm:cxn modelId="{CA33DCC6-0A21-4D7E-922F-723A1B07FA77}" type="presOf" srcId="{831594EA-0197-4EC3-95E8-0E087E9BF0BC}" destId="{ADB4DABB-5D4C-4E3B-B480-C3027F490B27}" srcOrd="0" destOrd="0" presId="urn:microsoft.com/office/officeart/2008/layout/NameandTitleOrganizationalChart"/>
    <dgm:cxn modelId="{250E65D6-BA40-4FC6-A02B-92C90DE405FD}" type="presOf" srcId="{C3A352C1-5D98-4E85-B9AE-01FD9B50C61A}" destId="{C3D329F0-F1BB-459B-843B-826EAD5E34A9}" srcOrd="0" destOrd="0" presId="urn:microsoft.com/office/officeart/2008/layout/NameandTitleOrganizationalChart"/>
    <dgm:cxn modelId="{7884E4DB-08CB-4387-87CB-770B26ABEDFB}" type="presOf" srcId="{440F07CB-0E11-4552-B15D-A83ECA7F15A1}" destId="{B49DF0DF-2905-4869-8ECC-D0F00040AB79}" srcOrd="1" destOrd="0" presId="urn:microsoft.com/office/officeart/2008/layout/NameandTitleOrganizationalChart"/>
    <dgm:cxn modelId="{48173DFC-9C7C-4825-A805-04E78D0C6995}" type="presOf" srcId="{FCA6D7F5-D408-4F61-A963-FEBE61AC4850}" destId="{2BC8DD4F-7C8C-4F2F-A4BF-776EF3EDEC12}" srcOrd="1" destOrd="0" presId="urn:microsoft.com/office/officeart/2008/layout/NameandTitleOrganizationalChart"/>
    <dgm:cxn modelId="{60DB0A76-152B-47A2-BA42-AF401CDA46E7}" type="presParOf" srcId="{61A35E5E-31BC-4A7C-BADA-F619DA4133ED}" destId="{6DA09E76-D89D-4860-A52B-779F2708A474}" srcOrd="0" destOrd="0" presId="urn:microsoft.com/office/officeart/2008/layout/NameandTitleOrganizationalChart"/>
    <dgm:cxn modelId="{2BC81317-A5AB-401F-9647-2114E5384B39}" type="presParOf" srcId="{6DA09E76-D89D-4860-A52B-779F2708A474}" destId="{222475CF-5F5F-4A1C-8F5A-07722B3D1CBE}" srcOrd="0" destOrd="0" presId="urn:microsoft.com/office/officeart/2008/layout/NameandTitleOrganizationalChart"/>
    <dgm:cxn modelId="{3A489933-8F60-4991-8DDA-131A259920B8}" type="presParOf" srcId="{222475CF-5F5F-4A1C-8F5A-07722B3D1CBE}" destId="{B12EFE31-29B2-4B87-9560-674A0BE836D5}" srcOrd="0" destOrd="0" presId="urn:microsoft.com/office/officeart/2008/layout/NameandTitleOrganizationalChart"/>
    <dgm:cxn modelId="{A85440C4-42D8-48A6-8764-820264331D19}" type="presParOf" srcId="{222475CF-5F5F-4A1C-8F5A-07722B3D1CBE}" destId="{C3D329F0-F1BB-459B-843B-826EAD5E34A9}" srcOrd="1" destOrd="0" presId="urn:microsoft.com/office/officeart/2008/layout/NameandTitleOrganizationalChart"/>
    <dgm:cxn modelId="{6C803120-3D99-409C-BE80-F823F1D7E414}" type="presParOf" srcId="{222475CF-5F5F-4A1C-8F5A-07722B3D1CBE}" destId="{B49DF0DF-2905-4869-8ECC-D0F00040AB79}" srcOrd="2" destOrd="0" presId="urn:microsoft.com/office/officeart/2008/layout/NameandTitleOrganizationalChart"/>
    <dgm:cxn modelId="{A7236CF1-FFB7-4C39-B531-F01BC5B04BC1}" type="presParOf" srcId="{6DA09E76-D89D-4860-A52B-779F2708A474}" destId="{C39B0025-A4B0-493F-BFFE-C9CDFD3CF50C}" srcOrd="1" destOrd="0" presId="urn:microsoft.com/office/officeart/2008/layout/NameandTitleOrganizationalChart"/>
    <dgm:cxn modelId="{E4E569D4-3024-4FEC-A456-7ECBD9BCC657}" type="presParOf" srcId="{C39B0025-A4B0-493F-BFFE-C9CDFD3CF50C}" destId="{FADA26D4-1079-4CE9-AFC0-2001A014C1A1}" srcOrd="0" destOrd="0" presId="urn:microsoft.com/office/officeart/2008/layout/NameandTitleOrganizationalChart"/>
    <dgm:cxn modelId="{004EABA6-D46F-4038-ADDC-B7CAA7A2F455}" type="presParOf" srcId="{C39B0025-A4B0-493F-BFFE-C9CDFD3CF50C}" destId="{82756B1E-00F0-4C78-B4CB-66E0B18D1E37}" srcOrd="1" destOrd="0" presId="urn:microsoft.com/office/officeart/2008/layout/NameandTitleOrganizationalChart"/>
    <dgm:cxn modelId="{C3DB407B-726A-4B87-9B93-1B4D4BE44B30}" type="presParOf" srcId="{82756B1E-00F0-4C78-B4CB-66E0B18D1E37}" destId="{FD5E0F9C-F8FA-4BF1-8226-B23400F66DBE}" srcOrd="0" destOrd="0" presId="urn:microsoft.com/office/officeart/2008/layout/NameandTitleOrganizationalChart"/>
    <dgm:cxn modelId="{FF2F58E1-B8C0-4B10-A0CD-D6BFA0604C84}" type="presParOf" srcId="{FD5E0F9C-F8FA-4BF1-8226-B23400F66DBE}" destId="{76470F71-FFD7-4684-AF3F-A1DFA35F7B5C}" srcOrd="0" destOrd="0" presId="urn:microsoft.com/office/officeart/2008/layout/NameandTitleOrganizationalChart"/>
    <dgm:cxn modelId="{89DE7BCA-6BDD-492E-B897-E7EE44F8B59D}" type="presParOf" srcId="{FD5E0F9C-F8FA-4BF1-8226-B23400F66DBE}" destId="{01AE5B56-7146-4984-AE0B-E80CF8639D13}" srcOrd="1" destOrd="0" presId="urn:microsoft.com/office/officeart/2008/layout/NameandTitleOrganizationalChart"/>
    <dgm:cxn modelId="{CADF835C-51A8-46EA-BD07-64B80AF1E0D6}" type="presParOf" srcId="{FD5E0F9C-F8FA-4BF1-8226-B23400F66DBE}" destId="{2E052685-6A33-4E8A-89E2-99D87F544D7C}" srcOrd="2" destOrd="0" presId="urn:microsoft.com/office/officeart/2008/layout/NameandTitleOrganizationalChart"/>
    <dgm:cxn modelId="{EA75DFB2-551B-4865-A095-D238209AE3B8}" type="presParOf" srcId="{82756B1E-00F0-4C78-B4CB-66E0B18D1E37}" destId="{B5D99E6D-345B-4674-8187-542B09571859}" srcOrd="1" destOrd="0" presId="urn:microsoft.com/office/officeart/2008/layout/NameandTitleOrganizationalChart"/>
    <dgm:cxn modelId="{5320D77D-0D42-490F-A807-539E38541E54}" type="presParOf" srcId="{82756B1E-00F0-4C78-B4CB-66E0B18D1E37}" destId="{0ED77BE4-6247-4B8A-BEB9-C8A9780BFFD3}" srcOrd="2" destOrd="0" presId="urn:microsoft.com/office/officeart/2008/layout/NameandTitleOrganizationalChart"/>
    <dgm:cxn modelId="{F3E1EA98-48FF-4BC5-8F40-3114056281EB}" type="presParOf" srcId="{C39B0025-A4B0-493F-BFFE-C9CDFD3CF50C}" destId="{ADB4DABB-5D4C-4E3B-B480-C3027F490B27}" srcOrd="2" destOrd="0" presId="urn:microsoft.com/office/officeart/2008/layout/NameandTitleOrganizationalChart"/>
    <dgm:cxn modelId="{204EFFB6-B1C0-4B53-86E5-F33B00667D42}" type="presParOf" srcId="{C39B0025-A4B0-493F-BFFE-C9CDFD3CF50C}" destId="{DB364BFC-D16C-4793-9878-EC8A6B492663}" srcOrd="3" destOrd="0" presId="urn:microsoft.com/office/officeart/2008/layout/NameandTitleOrganizationalChart"/>
    <dgm:cxn modelId="{FD7FD482-ED02-4D2F-9E9E-22F9544D9709}" type="presParOf" srcId="{DB364BFC-D16C-4793-9878-EC8A6B492663}" destId="{52417EDB-C7D3-4839-AB2E-256192732A20}" srcOrd="0" destOrd="0" presId="urn:microsoft.com/office/officeart/2008/layout/NameandTitleOrganizationalChart"/>
    <dgm:cxn modelId="{600F10AD-1D64-4890-B06B-FE39A6DFFB77}" type="presParOf" srcId="{52417EDB-C7D3-4839-AB2E-256192732A20}" destId="{DB22FE70-D6DC-44EC-A10D-83416C591C8F}" srcOrd="0" destOrd="0" presId="urn:microsoft.com/office/officeart/2008/layout/NameandTitleOrganizationalChart"/>
    <dgm:cxn modelId="{D9E0BCF0-9FF3-4D40-BCE8-C4721CCB3BC1}" type="presParOf" srcId="{52417EDB-C7D3-4839-AB2E-256192732A20}" destId="{3B6D2D04-A959-437A-9D97-FCCB13C46CBE}" srcOrd="1" destOrd="0" presId="urn:microsoft.com/office/officeart/2008/layout/NameandTitleOrganizationalChart"/>
    <dgm:cxn modelId="{A0C17E1A-89FF-45B4-A10C-D0259FD614C9}" type="presParOf" srcId="{52417EDB-C7D3-4839-AB2E-256192732A20}" destId="{C45DD4B1-4FA2-44D3-8835-B9AFD4496308}" srcOrd="2" destOrd="0" presId="urn:microsoft.com/office/officeart/2008/layout/NameandTitleOrganizationalChart"/>
    <dgm:cxn modelId="{396E190B-F0FF-490C-AAF6-229B893E968F}" type="presParOf" srcId="{DB364BFC-D16C-4793-9878-EC8A6B492663}" destId="{9C314070-ED87-46F2-B7C6-CF09875E8FBC}" srcOrd="1" destOrd="0" presId="urn:microsoft.com/office/officeart/2008/layout/NameandTitleOrganizationalChart"/>
    <dgm:cxn modelId="{4C539A35-CE11-445C-87BA-D3BC69F08541}" type="presParOf" srcId="{DB364BFC-D16C-4793-9878-EC8A6B492663}" destId="{2EFE1901-23CD-4798-AE8C-EA2A3CC9B94E}" srcOrd="2" destOrd="0" presId="urn:microsoft.com/office/officeart/2008/layout/NameandTitleOrganizationalChart"/>
    <dgm:cxn modelId="{8E554B11-659B-4C2F-8095-891836114486}" type="presParOf" srcId="{C39B0025-A4B0-493F-BFFE-C9CDFD3CF50C}" destId="{43650810-E68F-41A8-B079-E2023224D0D9}" srcOrd="4" destOrd="0" presId="urn:microsoft.com/office/officeart/2008/layout/NameandTitleOrganizationalChart"/>
    <dgm:cxn modelId="{90EEDD4A-AB4E-44DF-894F-E192148B00DC}" type="presParOf" srcId="{C39B0025-A4B0-493F-BFFE-C9CDFD3CF50C}" destId="{9E693877-76E6-48B2-9372-40522F23152D}" srcOrd="5" destOrd="0" presId="urn:microsoft.com/office/officeart/2008/layout/NameandTitleOrganizationalChart"/>
    <dgm:cxn modelId="{F5E25507-5C3B-4A43-A467-6E74F87222C0}" type="presParOf" srcId="{9E693877-76E6-48B2-9372-40522F23152D}" destId="{EECDA420-64CB-4242-B86C-0E918BE4297B}" srcOrd="0" destOrd="0" presId="urn:microsoft.com/office/officeart/2008/layout/NameandTitleOrganizationalChart"/>
    <dgm:cxn modelId="{22F2F4B6-FFE7-406D-9280-D66AA997C33B}" type="presParOf" srcId="{EECDA420-64CB-4242-B86C-0E918BE4297B}" destId="{BC70EC91-EC5F-492F-8472-F86F09868694}" srcOrd="0" destOrd="0" presId="urn:microsoft.com/office/officeart/2008/layout/NameandTitleOrganizationalChart"/>
    <dgm:cxn modelId="{C8E29B86-FD69-434C-AF6D-3F9F09FCAE48}" type="presParOf" srcId="{EECDA420-64CB-4242-B86C-0E918BE4297B}" destId="{32B683D1-D7D2-475F-BDEF-710505D29A1C}" srcOrd="1" destOrd="0" presId="urn:microsoft.com/office/officeart/2008/layout/NameandTitleOrganizationalChart"/>
    <dgm:cxn modelId="{EE58DA19-0A9B-4811-9258-1B223194E53B}" type="presParOf" srcId="{EECDA420-64CB-4242-B86C-0E918BE4297B}" destId="{2BC8DD4F-7C8C-4F2F-A4BF-776EF3EDEC12}" srcOrd="2" destOrd="0" presId="urn:microsoft.com/office/officeart/2008/layout/NameandTitleOrganizationalChart"/>
    <dgm:cxn modelId="{B1147835-D3EF-470C-8DB6-EC8784DB9BB2}" type="presParOf" srcId="{9E693877-76E6-48B2-9372-40522F23152D}" destId="{55F12FA0-C605-4562-B8B8-0E57009BF8FA}" srcOrd="1" destOrd="0" presId="urn:microsoft.com/office/officeart/2008/layout/NameandTitleOrganizationalChart"/>
    <dgm:cxn modelId="{80EE4366-0E88-4117-B4DB-CB2947F8B832}" type="presParOf" srcId="{9E693877-76E6-48B2-9372-40522F23152D}" destId="{12458FF3-42A1-4E07-848B-EA9193368E5D}" srcOrd="2" destOrd="0" presId="urn:microsoft.com/office/officeart/2008/layout/NameandTitleOrganizationalChart"/>
    <dgm:cxn modelId="{CF61DD17-9203-447C-8428-E25699EEA4BD}" type="presParOf" srcId="{6DA09E76-D89D-4860-A52B-779F2708A474}" destId="{3AD381C2-C127-4FE9-AD87-14A0895968F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50810-E68F-41A8-B079-E2023224D0D9}">
      <dsp:nvSpPr>
        <dsp:cNvPr id="0" name=""/>
        <dsp:cNvSpPr/>
      </dsp:nvSpPr>
      <dsp:spPr>
        <a:xfrm>
          <a:off x="5570038" y="1921779"/>
          <a:ext cx="3976055" cy="88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526"/>
              </a:lnTo>
              <a:lnTo>
                <a:pt x="3976055" y="528526"/>
              </a:lnTo>
              <a:lnTo>
                <a:pt x="3976055" y="886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4DABB-5D4C-4E3B-B480-C3027F490B27}">
      <dsp:nvSpPr>
        <dsp:cNvPr id="0" name=""/>
        <dsp:cNvSpPr/>
      </dsp:nvSpPr>
      <dsp:spPr>
        <a:xfrm>
          <a:off x="5524318" y="1921779"/>
          <a:ext cx="91440" cy="886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A26D4-1079-4CE9-AFC0-2001A014C1A1}">
      <dsp:nvSpPr>
        <dsp:cNvPr id="0" name=""/>
        <dsp:cNvSpPr/>
      </dsp:nvSpPr>
      <dsp:spPr>
        <a:xfrm>
          <a:off x="1593983" y="1921779"/>
          <a:ext cx="3976055" cy="886561"/>
        </a:xfrm>
        <a:custGeom>
          <a:avLst/>
          <a:gdLst/>
          <a:ahLst/>
          <a:cxnLst/>
          <a:rect l="0" t="0" r="0" b="0"/>
          <a:pathLst>
            <a:path>
              <a:moveTo>
                <a:pt x="3976055" y="0"/>
              </a:moveTo>
              <a:lnTo>
                <a:pt x="3976055" y="528526"/>
              </a:lnTo>
              <a:lnTo>
                <a:pt x="0" y="528526"/>
              </a:lnTo>
              <a:lnTo>
                <a:pt x="0" y="886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EFE31-29B2-4B87-9560-674A0BE836D5}">
      <dsp:nvSpPr>
        <dsp:cNvPr id="0" name=""/>
        <dsp:cNvSpPr/>
      </dsp:nvSpPr>
      <dsp:spPr>
        <a:xfrm>
          <a:off x="4088226" y="387346"/>
          <a:ext cx="2963623" cy="153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652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Head of ITAM</a:t>
          </a:r>
        </a:p>
      </dsp:txBody>
      <dsp:txXfrm>
        <a:off x="4088226" y="387346"/>
        <a:ext cx="2963623" cy="1534433"/>
      </dsp:txXfrm>
    </dsp:sp>
    <dsp:sp modelId="{C3D329F0-F1BB-459B-843B-826EAD5E34A9}">
      <dsp:nvSpPr>
        <dsp:cNvPr id="0" name=""/>
        <dsp:cNvSpPr/>
      </dsp:nvSpPr>
      <dsp:spPr>
        <a:xfrm>
          <a:off x="4680951" y="1580794"/>
          <a:ext cx="2667261" cy="511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83820" bIns="20955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680951" y="1580794"/>
        <a:ext cx="2667261" cy="511477"/>
      </dsp:txXfrm>
    </dsp:sp>
    <dsp:sp modelId="{76470F71-FFD7-4684-AF3F-A1DFA35F7B5C}">
      <dsp:nvSpPr>
        <dsp:cNvPr id="0" name=""/>
        <dsp:cNvSpPr/>
      </dsp:nvSpPr>
      <dsp:spPr>
        <a:xfrm>
          <a:off x="112171" y="2808340"/>
          <a:ext cx="2963623" cy="153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652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Datacenter app focus</a:t>
          </a:r>
        </a:p>
      </dsp:txBody>
      <dsp:txXfrm>
        <a:off x="112171" y="2808340"/>
        <a:ext cx="2963623" cy="1534433"/>
      </dsp:txXfrm>
    </dsp:sp>
    <dsp:sp modelId="{01AE5B56-7146-4984-AE0B-E80CF8639D13}">
      <dsp:nvSpPr>
        <dsp:cNvPr id="0" name=""/>
        <dsp:cNvSpPr/>
      </dsp:nvSpPr>
      <dsp:spPr>
        <a:xfrm>
          <a:off x="704896" y="4001788"/>
          <a:ext cx="2667261" cy="511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83820" bIns="20955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04896" y="4001788"/>
        <a:ext cx="2667261" cy="511477"/>
      </dsp:txXfrm>
    </dsp:sp>
    <dsp:sp modelId="{DB22FE70-D6DC-44EC-A10D-83416C591C8F}">
      <dsp:nvSpPr>
        <dsp:cNvPr id="0" name=""/>
        <dsp:cNvSpPr/>
      </dsp:nvSpPr>
      <dsp:spPr>
        <a:xfrm>
          <a:off x="4088226" y="2808340"/>
          <a:ext cx="2963623" cy="153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652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SaaS/end user compute focus</a:t>
          </a:r>
        </a:p>
      </dsp:txBody>
      <dsp:txXfrm>
        <a:off x="4088226" y="2808340"/>
        <a:ext cx="2963623" cy="1534433"/>
      </dsp:txXfrm>
    </dsp:sp>
    <dsp:sp modelId="{3B6D2D04-A959-437A-9D97-FCCB13C46CBE}">
      <dsp:nvSpPr>
        <dsp:cNvPr id="0" name=""/>
        <dsp:cNvSpPr/>
      </dsp:nvSpPr>
      <dsp:spPr>
        <a:xfrm>
          <a:off x="4680951" y="4001788"/>
          <a:ext cx="2667261" cy="511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83820" bIns="20955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680951" y="4001788"/>
        <a:ext cx="2667261" cy="511477"/>
      </dsp:txXfrm>
    </dsp:sp>
    <dsp:sp modelId="{BC70EC91-EC5F-492F-8472-F86F09868694}">
      <dsp:nvSpPr>
        <dsp:cNvPr id="0" name=""/>
        <dsp:cNvSpPr/>
      </dsp:nvSpPr>
      <dsp:spPr>
        <a:xfrm>
          <a:off x="8064281" y="2808340"/>
          <a:ext cx="2963623" cy="153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652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Cloud license focus</a:t>
          </a:r>
        </a:p>
      </dsp:txBody>
      <dsp:txXfrm>
        <a:off x="8064281" y="2808340"/>
        <a:ext cx="2963623" cy="1534433"/>
      </dsp:txXfrm>
    </dsp:sp>
    <dsp:sp modelId="{32B683D1-D7D2-475F-BDEF-710505D29A1C}">
      <dsp:nvSpPr>
        <dsp:cNvPr id="0" name=""/>
        <dsp:cNvSpPr/>
      </dsp:nvSpPr>
      <dsp:spPr>
        <a:xfrm>
          <a:off x="8657006" y="4001788"/>
          <a:ext cx="2667261" cy="511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83820" bIns="20955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57006" y="4001788"/>
        <a:ext cx="2667261" cy="511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222E-9157-419C-8970-08593F1752A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5AAD-AD1A-409E-83A5-7F40A7BD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7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7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5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5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0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8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9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8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0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807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46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7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036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301548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26506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213969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2/25/2026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3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2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9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8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4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8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FA04-8220-0611-BB79-AE98BD27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51D9-F782-D1E2-4A1D-DB7CBD27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a framework of how you can socialize the value of your ITAM organization and develop partnerships and investment to achieve your goals.</a:t>
            </a:r>
          </a:p>
          <a:p>
            <a:r>
              <a:rPr lang="en-US"/>
              <a:t>Leverage this PPT as a starting point</a:t>
            </a:r>
          </a:p>
          <a:p>
            <a:r>
              <a:rPr lang="en-US"/>
              <a:t>If you’ve done a POC or POV with Flexera, you can leverage those figures to build the current/future desired state overview.</a:t>
            </a:r>
          </a:p>
        </p:txBody>
      </p:sp>
    </p:spTree>
    <p:extLst>
      <p:ext uri="{BB962C8B-B14F-4D97-AF65-F5344CB8AC3E}">
        <p14:creationId xmlns:p14="http://schemas.microsoft.com/office/powerpoint/2010/main" val="387877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5ECB-DED4-B77A-7F13-D04A32EC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 analysis &amp; scorecard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C2949F-259D-075E-5989-0CED1C92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68672"/>
              </p:ext>
            </p:extLst>
          </p:nvPr>
        </p:nvGraphicFramePr>
        <p:xfrm>
          <a:off x="609599" y="1496415"/>
          <a:ext cx="1114978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594">
                  <a:extLst>
                    <a:ext uri="{9D8B030D-6E8A-4147-A177-3AD203B41FA5}">
                      <a16:colId xmlns:a16="http://schemas.microsoft.com/office/drawing/2014/main" val="893401500"/>
                    </a:ext>
                  </a:extLst>
                </a:gridCol>
                <a:gridCol w="3716594">
                  <a:extLst>
                    <a:ext uri="{9D8B030D-6E8A-4147-A177-3AD203B41FA5}">
                      <a16:colId xmlns:a16="http://schemas.microsoft.com/office/drawing/2014/main" val="3318466886"/>
                    </a:ext>
                  </a:extLst>
                </a:gridCol>
                <a:gridCol w="3716594">
                  <a:extLst>
                    <a:ext uri="{9D8B030D-6E8A-4147-A177-3AD203B41FA5}">
                      <a16:colId xmlns:a16="http://schemas.microsoft.com/office/drawing/2014/main" val="571128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KPI/Scope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Future Desired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8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 of environment inventoried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2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 of licenses unallocated and % 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7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Reduction in unused/redundant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8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Reduction in # of redundant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 inventory of contracts/Invoices and product use rights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3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Reduction in EOL/EOS/vulnerable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5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Elimination of license compliance risk</a:t>
                      </a:r>
                    </a:p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8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Removal of deny-listed (shadow)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063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0936BD-784E-9834-BE18-F27E5FEF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3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C6C0-6B4D-EF79-0C2C-A7EC2F95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Priorities for closing the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1F9A3-DB7F-B947-80CC-7658C027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Align roadmap priorities with what is going to align to business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C5685-4278-EB61-A384-A43A0E2C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0B0E-8341-93EF-9BCA-CAE1863D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ITAM team org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82825-25C3-1F91-E079-8A7DB4BE4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79812"/>
              </p:ext>
            </p:extLst>
          </p:nvPr>
        </p:nvGraphicFramePr>
        <p:xfrm>
          <a:off x="430213" y="1381125"/>
          <a:ext cx="11436439" cy="490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group of people in circle with text&#10;&#10;AI-generated content may be incorrect.">
            <a:extLst>
              <a:ext uri="{FF2B5EF4-FFF2-40B4-BE49-F238E27FC236}">
                <a16:creationId xmlns:a16="http://schemas.microsoft.com/office/drawing/2014/main" id="{8E69247E-3EF1-36FE-8108-425C85CE6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7D6E16-8A8C-B79A-263B-18493A4EB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558AAB-229C-4B15-6B51-99E69E16B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3B4965-5904-D37C-1911-134908CD8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BD24-E0F8-BE04-9012-918D3A8B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629678"/>
          </a:xfrm>
        </p:spPr>
        <p:txBody>
          <a:bodyPr/>
          <a:lstStyle/>
          <a:p>
            <a:r>
              <a:rPr lang="en-US" err="1"/>
              <a:t>RACi</a:t>
            </a:r>
            <a:r>
              <a:rPr lang="en-US"/>
              <a:t> – how we interact with others</a:t>
            </a:r>
          </a:p>
        </p:txBody>
      </p:sp>
      <p:pic>
        <p:nvPicPr>
          <p:cNvPr id="4" name="Content Placeholder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6C41FE1-4CD0-EEE3-D55D-739854C3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23" y="916918"/>
            <a:ext cx="10646919" cy="53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9BD6-CB29-E7C7-D94F-6D3F3A44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AABD-E130-29C8-0A9A-9D1D9D42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Team: Procurement / Vendor Management</a:t>
            </a:r>
          </a:p>
          <a:p>
            <a:r>
              <a:rPr lang="en-US" b="1" dirty="0"/>
              <a:t>Objectives:</a:t>
            </a:r>
            <a:r>
              <a:rPr lang="en-US" dirty="0"/>
              <a:t> Best commercial outcomes; contract hygiene; renewal/no‑renewal decisions on time.</a:t>
            </a:r>
          </a:p>
          <a:p>
            <a:r>
              <a:rPr lang="en-US" b="1" dirty="0"/>
              <a:t>ITAM → Procurement:</a:t>
            </a:r>
            <a:r>
              <a:rPr lang="en-US" dirty="0"/>
              <a:t> ELPs, optimization levers, consumption scenarios, risk ratings, walk‑away alternatives.</a:t>
            </a:r>
          </a:p>
          <a:p>
            <a:r>
              <a:rPr lang="en-US" b="1" dirty="0"/>
              <a:t>Procurement → ITAM:</a:t>
            </a:r>
            <a:r>
              <a:rPr lang="en-US" dirty="0"/>
              <a:t> Contract copies, amendments, notices; renewal calendar; vendor intel; NDA/audit comms logistics.</a:t>
            </a:r>
          </a:p>
          <a:p>
            <a:r>
              <a:rPr lang="en-US" b="1" dirty="0"/>
              <a:t>Cadence:</a:t>
            </a:r>
            <a:r>
              <a:rPr lang="en-US" dirty="0"/>
              <a:t> Weekly pipeline stand‑up; 12/6/3/1‑month playbooks per renewal.</a:t>
            </a:r>
          </a:p>
          <a:p>
            <a:r>
              <a:rPr lang="en-US" b="1" dirty="0"/>
              <a:t>SLAs:</a:t>
            </a:r>
            <a:r>
              <a:rPr lang="en-US" dirty="0"/>
              <a:t> All renewals &gt; </a:t>
            </a:r>
            <a:r>
              <a:rPr lang="en-US" b="1" dirty="0"/>
              <a:t>$100k</a:t>
            </a:r>
            <a:r>
              <a:rPr lang="en-US" dirty="0"/>
              <a:t> have ELP &amp; options by </a:t>
            </a:r>
            <a:r>
              <a:rPr lang="en-US" b="1" dirty="0"/>
              <a:t>T‑90</a:t>
            </a:r>
            <a:r>
              <a:rPr lang="en-US" dirty="0"/>
              <a:t>; contract docs captured ≤ </a:t>
            </a:r>
            <a:r>
              <a:rPr lang="en-US" b="1" dirty="0"/>
              <a:t>5 business days</a:t>
            </a:r>
            <a:r>
              <a:rPr lang="en-US" dirty="0"/>
              <a:t> from execution.</a:t>
            </a:r>
          </a:p>
          <a:p>
            <a:r>
              <a:rPr lang="en-US" b="1" dirty="0"/>
              <a:t>Artifacts:</a:t>
            </a:r>
            <a:r>
              <a:rPr lang="en-US" dirty="0"/>
              <a:t> Renewal playbook, negotiation brief, options matrix, approval workflow.</a:t>
            </a:r>
          </a:p>
          <a:p>
            <a:r>
              <a:rPr lang="en-US" b="1" dirty="0"/>
              <a:t>Escalation:</a:t>
            </a:r>
            <a:r>
              <a:rPr lang="en-US" dirty="0"/>
              <a:t> Commercial deadlock → Sourcing Director; policy exception → Legal + Finance.</a:t>
            </a:r>
          </a:p>
        </p:txBody>
      </p:sp>
    </p:spTree>
    <p:extLst>
      <p:ext uri="{BB962C8B-B14F-4D97-AF65-F5344CB8AC3E}">
        <p14:creationId xmlns:p14="http://schemas.microsoft.com/office/powerpoint/2010/main" val="233268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68CC-3BBD-6C62-965E-4CEEFB9C8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0BD3-6FDE-6B81-51DE-D12960EF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06F9-54E9-4DC7-0528-57E054751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Security / GRC / IAM</a:t>
            </a:r>
          </a:p>
          <a:p>
            <a:r>
              <a:rPr lang="en-US" b="1"/>
              <a:t>Objectives:</a:t>
            </a:r>
            <a:r>
              <a:rPr lang="en-US"/>
              <a:t> Reduce software risk (</a:t>
            </a:r>
            <a:r>
              <a:rPr lang="en-US" err="1"/>
              <a:t>EoS</a:t>
            </a:r>
            <a:r>
              <a:rPr lang="en-US"/>
              <a:t>/</a:t>
            </a:r>
            <a:r>
              <a:rPr lang="en-US" err="1"/>
              <a:t>EoL</a:t>
            </a:r>
            <a:r>
              <a:rPr lang="en-US"/>
              <a:t>, CVEs, shadow IT); enforce least privilege; audit trails.</a:t>
            </a:r>
          </a:p>
          <a:p>
            <a:r>
              <a:rPr lang="en-US" b="1"/>
              <a:t>ITAM → Security:</a:t>
            </a:r>
            <a:r>
              <a:rPr lang="en-US"/>
              <a:t> Block/allow lists; </a:t>
            </a:r>
            <a:r>
              <a:rPr lang="en-US" err="1"/>
              <a:t>EoS</a:t>
            </a:r>
            <a:r>
              <a:rPr lang="en-US"/>
              <a:t>/</a:t>
            </a:r>
            <a:r>
              <a:rPr lang="en-US" err="1"/>
              <a:t>EoL</a:t>
            </a:r>
            <a:r>
              <a:rPr lang="en-US"/>
              <a:t> watchlist; </a:t>
            </a:r>
            <a:r>
              <a:rPr lang="en-US" err="1"/>
              <a:t>software→CVE</a:t>
            </a:r>
            <a:r>
              <a:rPr lang="en-US"/>
              <a:t> mappings; license vault access requests.</a:t>
            </a:r>
          </a:p>
          <a:p>
            <a:r>
              <a:rPr lang="en-US" b="1"/>
              <a:t>Security → ITAM:</a:t>
            </a:r>
            <a:r>
              <a:rPr lang="en-US"/>
              <a:t> PAM/secret rotation policy; app control tooling; vulnerability priorities; JML controls.</a:t>
            </a:r>
          </a:p>
          <a:p>
            <a:r>
              <a:rPr lang="en-US" b="1"/>
              <a:t>Cadence:</a:t>
            </a:r>
            <a:r>
              <a:rPr lang="en-US"/>
              <a:t> Monthly risk review; ad‑hoc for critical CVEs.</a:t>
            </a:r>
          </a:p>
          <a:p>
            <a:r>
              <a:rPr lang="en-US" b="1"/>
              <a:t>SLAs:</a:t>
            </a:r>
            <a:r>
              <a:rPr lang="en-US"/>
              <a:t> High‑risk software removal ≤ </a:t>
            </a:r>
            <a:r>
              <a:rPr lang="en-US" b="1"/>
              <a:t>15 days</a:t>
            </a:r>
            <a:r>
              <a:rPr lang="en-US"/>
              <a:t> (or per policy); license vault access approvals ≤ </a:t>
            </a:r>
            <a:r>
              <a:rPr lang="en-US" b="1"/>
              <a:t>2 BD</a:t>
            </a:r>
            <a:r>
              <a:rPr lang="en-US"/>
              <a:t>.</a:t>
            </a:r>
          </a:p>
          <a:p>
            <a:r>
              <a:rPr lang="en-US" b="1"/>
              <a:t>Artifacts:</a:t>
            </a:r>
            <a:r>
              <a:rPr lang="en-US"/>
              <a:t> Risk register, SBOM/SBOM‑light intake, access matrix, audit logs.</a:t>
            </a:r>
          </a:p>
          <a:p>
            <a:r>
              <a:rPr lang="en-US" b="1"/>
              <a:t>Escalation:</a:t>
            </a:r>
            <a:r>
              <a:rPr lang="en-US"/>
              <a:t> Risk acceptance → CISO delegate.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2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165A-2EEE-619C-AC70-3076F377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need your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9257-57D0-F811-14A1-9DED724ED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the priorities outlined in our roadmap reflect the needs of the organization?</a:t>
            </a:r>
          </a:p>
          <a:p>
            <a:r>
              <a:rPr lang="en-US"/>
              <a:t>Other areas where you need help on integrating </a:t>
            </a:r>
          </a:p>
        </p:txBody>
      </p:sp>
    </p:spTree>
    <p:extLst>
      <p:ext uri="{BB962C8B-B14F-4D97-AF65-F5344CB8AC3E}">
        <p14:creationId xmlns:p14="http://schemas.microsoft.com/office/powerpoint/2010/main" val="20075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B6F7-B914-5430-BF8B-527071896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US"/>
              <a:t>ITAM Team Mission and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49F9D-24BF-FEC1-24DB-6A6C1AFAF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CE9F263-CAD5-7F09-5051-BA9BE5CA6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167-B9CA-EA86-7ECD-404BEC88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err="1"/>
              <a:t>itam</a:t>
            </a:r>
            <a:r>
              <a:rPr lang="en-US"/>
              <a:t> now – key technology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0D7E-C3CD-2E08-FE23-8FCF9B42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5666232" cy="4584627"/>
          </a:xfrm>
        </p:spPr>
        <p:txBody>
          <a:bodyPr>
            <a:normAutofit lnSpcReduction="10000"/>
          </a:bodyPr>
          <a:lstStyle/>
          <a:p>
            <a:r>
              <a:rPr lang="en-US" sz="2000"/>
              <a:t>IT Procurement is distributed-across departments and buying models (direct/partner/pay as you go/marketplaces)</a:t>
            </a:r>
          </a:p>
          <a:p>
            <a:r>
              <a:rPr lang="en-US" sz="2000"/>
              <a:t>SaaS and AI have made sprawl worse </a:t>
            </a:r>
          </a:p>
          <a:p>
            <a:r>
              <a:rPr lang="en-US" sz="2000"/>
              <a:t>Cloud has enabled new licensing models – PAYG, BYOL</a:t>
            </a:r>
          </a:p>
          <a:p>
            <a:r>
              <a:rPr lang="en-US" sz="2000"/>
              <a:t>IT security is a growing concern</a:t>
            </a:r>
          </a:p>
          <a:p>
            <a:r>
              <a:rPr lang="en-US" sz="2000"/>
              <a:t>Cost of AI, cloud infrastructure and understanding ROI of these technologies keeps CIOs up at night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2F34C4-544D-036A-1DA6-736FFE59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98" y="1876806"/>
            <a:ext cx="52863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4FD2-5C2A-3ABC-D112-48A8B9DE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trends are impacting [company]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3A03-D895-64EE-FE2A-BF9E0A22E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company experiencing as negative impacts?</a:t>
            </a:r>
          </a:p>
          <a:p>
            <a:pPr lvl="1"/>
            <a:r>
              <a:rPr lang="en-US" dirty="0"/>
              <a:t>Failed audits?</a:t>
            </a:r>
          </a:p>
          <a:p>
            <a:pPr lvl="1"/>
            <a:r>
              <a:rPr lang="en-US" dirty="0"/>
              <a:t>Unexpected renewals?</a:t>
            </a:r>
          </a:p>
          <a:p>
            <a:pPr lvl="1"/>
            <a:r>
              <a:rPr lang="en-US" dirty="0"/>
              <a:t>Blindly paying for vendor price increases?</a:t>
            </a:r>
          </a:p>
          <a:p>
            <a:pPr lvl="1"/>
            <a:r>
              <a:rPr lang="en-US" dirty="0"/>
              <a:t>Security incidents?</a:t>
            </a:r>
          </a:p>
          <a:p>
            <a:pPr lvl="1"/>
            <a:r>
              <a:rPr lang="en-US" dirty="0"/>
              <a:t>IT budgets increasing?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F25A1-6C48-9694-24F0-4A339BE0836C}"/>
              </a:ext>
            </a:extLst>
          </p:cNvPr>
          <p:cNvSpPr txBox="1"/>
          <p:nvPr/>
        </p:nvSpPr>
        <p:spPr>
          <a:xfrm>
            <a:off x="1212350" y="4963394"/>
            <a:ext cx="10048125" cy="144655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“Per-employee SaaS spend currently averages $1,562, a 51% increase since 2022. </a:t>
            </a:r>
            <a:r>
              <a:rPr lang="en-US" sz="1800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Gartner estimates that as many as </a:t>
            </a:r>
            <a:r>
              <a:rPr lang="en-US" sz="1800" b="1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25% of provisioned [SaaS] licenses are not regularly used </a:t>
            </a:r>
            <a:r>
              <a:rPr lang="en-US" sz="1800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by employees. In addition, decentralized ownership and sourcing results in increased risk, as organizations are generally </a:t>
            </a:r>
            <a:r>
              <a:rPr lang="en-US" sz="1800" b="1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only aware of 40% of applications in use</a:t>
            </a:r>
            <a:r>
              <a:rPr lang="en-US" sz="1800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1600">
                <a:solidFill>
                  <a:srgbClr val="32313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” – Magic Quadrant for SaaS Management Platforms, 30 July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3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64CB-54FB-F015-BF77-ACACE6B5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B306-5B70-6B63-8A6B-10140B2B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err="1"/>
              <a:t>itam</a:t>
            </a:r>
            <a:r>
              <a:rPr lang="en-US"/>
              <a:t> now – key [company]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F89B-C44C-6D83-752B-71D5C935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Examples of company goals that would drive the need for a solid ITAM program include:</a:t>
            </a:r>
          </a:p>
          <a:p>
            <a:pPr lvl="1"/>
            <a:r>
              <a:rPr lang="en-US"/>
              <a:t>M&amp;A: Need to stay compliant, rationalize technologies and contracts and remove tech debt/risk</a:t>
            </a:r>
          </a:p>
          <a:p>
            <a:pPr lvl="1"/>
            <a:r>
              <a:rPr lang="en-US"/>
              <a:t>Wanting to go public – get SOC2 Type 2 compliant, and adhere to other regulatory standards</a:t>
            </a:r>
          </a:p>
          <a:p>
            <a:pPr lvl="1"/>
            <a:r>
              <a:rPr lang="en-US"/>
              <a:t>Strategic initiative to cut costs to fund investments in AI or improve margins</a:t>
            </a:r>
          </a:p>
          <a:p>
            <a:pPr lvl="1"/>
            <a:r>
              <a:rPr lang="en-US"/>
              <a:t>Focus on security due to recent cyber threats in the industry/recent breach </a:t>
            </a:r>
          </a:p>
          <a:p>
            <a:pPr lvl="1"/>
            <a:r>
              <a:rPr lang="en-US"/>
              <a:t>Other (one idea is to ask your favorite </a:t>
            </a:r>
            <a:r>
              <a:rPr lang="en-US" err="1"/>
              <a:t>genAI</a:t>
            </a:r>
            <a:r>
              <a:rPr lang="en-US"/>
              <a:t> tool how ITAM could help your organization achieve your company’s stated strategic objectives)</a:t>
            </a:r>
          </a:p>
        </p:txBody>
      </p:sp>
    </p:spTree>
    <p:extLst>
      <p:ext uri="{BB962C8B-B14F-4D97-AF65-F5344CB8AC3E}">
        <p14:creationId xmlns:p14="http://schemas.microsoft.com/office/powerpoint/2010/main" val="254762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A953-A0D4-4F25-13EC-EEDA19E25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A7A-9E9B-AEBC-B1E5-8DE5795E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ITAM needs to answer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33FC20-DE3B-00CD-D8AA-45B4EE317082}"/>
              </a:ext>
            </a:extLst>
          </p:cNvPr>
          <p:cNvCxnSpPr/>
          <p:nvPr/>
        </p:nvCxnSpPr>
        <p:spPr>
          <a:xfrm flipV="1">
            <a:off x="697636" y="1426072"/>
            <a:ext cx="2210555" cy="42526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1057C-5CF7-CA2E-7897-A6A6B332C843}"/>
              </a:ext>
            </a:extLst>
          </p:cNvPr>
          <p:cNvCxnSpPr>
            <a:cxnSpLocks/>
          </p:cNvCxnSpPr>
          <p:nvPr/>
        </p:nvCxnSpPr>
        <p:spPr>
          <a:xfrm>
            <a:off x="4175128" y="2497875"/>
            <a:ext cx="72900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89E57-A3D9-F24D-AB99-265D71BBB26F}"/>
              </a:ext>
            </a:extLst>
          </p:cNvPr>
          <p:cNvCxnSpPr>
            <a:cxnSpLocks/>
          </p:cNvCxnSpPr>
          <p:nvPr/>
        </p:nvCxnSpPr>
        <p:spPr>
          <a:xfrm>
            <a:off x="4517010" y="3552762"/>
            <a:ext cx="694815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D70380-D1DA-287D-32F6-EFEC65525CA6}"/>
              </a:ext>
            </a:extLst>
          </p:cNvPr>
          <p:cNvCxnSpPr>
            <a:cxnSpLocks/>
          </p:cNvCxnSpPr>
          <p:nvPr/>
        </p:nvCxnSpPr>
        <p:spPr>
          <a:xfrm flipV="1">
            <a:off x="5069110" y="4622637"/>
            <a:ext cx="6341396" cy="2673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6B56A63-693D-E624-7649-1D296833347A}"/>
              </a:ext>
            </a:extLst>
          </p:cNvPr>
          <p:cNvGrpSpPr/>
          <p:nvPr/>
        </p:nvGrpSpPr>
        <p:grpSpPr>
          <a:xfrm>
            <a:off x="914694" y="1426072"/>
            <a:ext cx="4442690" cy="4275486"/>
            <a:chOff x="914694" y="1426072"/>
            <a:chExt cx="4442690" cy="427548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C0000011-E734-6594-4BFF-988612A90B66}"/>
                </a:ext>
              </a:extLst>
            </p:cNvPr>
            <p:cNvSpPr/>
            <p:nvPr/>
          </p:nvSpPr>
          <p:spPr>
            <a:xfrm>
              <a:off x="2580703" y="1426072"/>
              <a:ext cx="1110672" cy="1071802"/>
            </a:xfrm>
            <a:custGeom>
              <a:avLst/>
              <a:gdLst>
                <a:gd name="connsiteX0" fmla="*/ 0 w 1239981"/>
                <a:gd name="connsiteY0" fmla="*/ 1035819 h 1035819"/>
                <a:gd name="connsiteX1" fmla="*/ 619989 w 1239981"/>
                <a:gd name="connsiteY1" fmla="*/ 0 h 1035819"/>
                <a:gd name="connsiteX2" fmla="*/ 619992 w 1239981"/>
                <a:gd name="connsiteY2" fmla="*/ 0 h 1035819"/>
                <a:gd name="connsiteX3" fmla="*/ 1239981 w 1239981"/>
                <a:gd name="connsiteY3" fmla="*/ 1035819 h 1035819"/>
                <a:gd name="connsiteX4" fmla="*/ 0 w 1239981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981" h="1035819">
                  <a:moveTo>
                    <a:pt x="0" y="1035819"/>
                  </a:moveTo>
                  <a:lnTo>
                    <a:pt x="619989" y="0"/>
                  </a:lnTo>
                  <a:lnTo>
                    <a:pt x="619992" y="0"/>
                  </a:lnTo>
                  <a:lnTo>
                    <a:pt x="1239981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5C49B2CB-B274-CC53-79DA-DDC3C997781D}"/>
                </a:ext>
              </a:extLst>
            </p:cNvPr>
            <p:cNvSpPr/>
            <p:nvPr/>
          </p:nvSpPr>
          <p:spPr>
            <a:xfrm>
              <a:off x="2025367" y="2497874"/>
              <a:ext cx="2221345" cy="1071802"/>
            </a:xfrm>
            <a:custGeom>
              <a:avLst/>
              <a:gdLst>
                <a:gd name="connsiteX0" fmla="*/ 0 w 2479963"/>
                <a:gd name="connsiteY0" fmla="*/ 1035819 h 1035819"/>
                <a:gd name="connsiteX1" fmla="*/ 619989 w 2479963"/>
                <a:gd name="connsiteY1" fmla="*/ 0 h 1035819"/>
                <a:gd name="connsiteX2" fmla="*/ 1859974 w 2479963"/>
                <a:gd name="connsiteY2" fmla="*/ 0 h 1035819"/>
                <a:gd name="connsiteX3" fmla="*/ 2479963 w 2479963"/>
                <a:gd name="connsiteY3" fmla="*/ 1035819 h 1035819"/>
                <a:gd name="connsiteX4" fmla="*/ 0 w 2479963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963" h="1035819">
                  <a:moveTo>
                    <a:pt x="0" y="1035819"/>
                  </a:moveTo>
                  <a:lnTo>
                    <a:pt x="619989" y="0"/>
                  </a:lnTo>
                  <a:lnTo>
                    <a:pt x="1859974" y="0"/>
                  </a:lnTo>
                  <a:lnTo>
                    <a:pt x="2479963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BFA8319F-D785-DBE0-6B0E-1F619437BA89}"/>
                </a:ext>
              </a:extLst>
            </p:cNvPr>
            <p:cNvSpPr/>
            <p:nvPr/>
          </p:nvSpPr>
          <p:spPr>
            <a:xfrm>
              <a:off x="1470030" y="3557954"/>
              <a:ext cx="3332018" cy="1071802"/>
            </a:xfrm>
            <a:custGeom>
              <a:avLst/>
              <a:gdLst>
                <a:gd name="connsiteX0" fmla="*/ 0 w 3719945"/>
                <a:gd name="connsiteY0" fmla="*/ 1035819 h 1035819"/>
                <a:gd name="connsiteX1" fmla="*/ 619989 w 3719945"/>
                <a:gd name="connsiteY1" fmla="*/ 0 h 1035819"/>
                <a:gd name="connsiteX2" fmla="*/ 3099956 w 3719945"/>
                <a:gd name="connsiteY2" fmla="*/ 0 h 1035819"/>
                <a:gd name="connsiteX3" fmla="*/ 3719945 w 3719945"/>
                <a:gd name="connsiteY3" fmla="*/ 1035819 h 1035819"/>
                <a:gd name="connsiteX4" fmla="*/ 0 w 3719945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9945" h="1035819">
                  <a:moveTo>
                    <a:pt x="0" y="1035819"/>
                  </a:moveTo>
                  <a:lnTo>
                    <a:pt x="619989" y="0"/>
                  </a:lnTo>
                  <a:lnTo>
                    <a:pt x="3099956" y="0"/>
                  </a:lnTo>
                  <a:lnTo>
                    <a:pt x="3719945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E0385CAA-7182-4C2D-76D7-041C35566FD0}"/>
                </a:ext>
              </a:extLst>
            </p:cNvPr>
            <p:cNvSpPr/>
            <p:nvPr/>
          </p:nvSpPr>
          <p:spPr>
            <a:xfrm>
              <a:off x="914694" y="4629756"/>
              <a:ext cx="4442690" cy="1071802"/>
            </a:xfrm>
            <a:custGeom>
              <a:avLst/>
              <a:gdLst>
                <a:gd name="connsiteX0" fmla="*/ 0 w 4959926"/>
                <a:gd name="connsiteY0" fmla="*/ 1035819 h 1035819"/>
                <a:gd name="connsiteX1" fmla="*/ 619989 w 4959926"/>
                <a:gd name="connsiteY1" fmla="*/ 0 h 1035819"/>
                <a:gd name="connsiteX2" fmla="*/ 4339937 w 4959926"/>
                <a:gd name="connsiteY2" fmla="*/ 0 h 1035819"/>
                <a:gd name="connsiteX3" fmla="*/ 4959926 w 4959926"/>
                <a:gd name="connsiteY3" fmla="*/ 1035819 h 1035819"/>
                <a:gd name="connsiteX4" fmla="*/ 0 w 4959926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926" h="1035819">
                  <a:moveTo>
                    <a:pt x="0" y="1035819"/>
                  </a:moveTo>
                  <a:lnTo>
                    <a:pt x="619989" y="0"/>
                  </a:lnTo>
                  <a:lnTo>
                    <a:pt x="4339937" y="0"/>
                  </a:lnTo>
                  <a:lnTo>
                    <a:pt x="4959926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46077F-EC99-3CE2-1386-247A469B8373}"/>
              </a:ext>
            </a:extLst>
          </p:cNvPr>
          <p:cNvSpPr txBox="1"/>
          <p:nvPr/>
        </p:nvSpPr>
        <p:spPr>
          <a:xfrm>
            <a:off x="1672491" y="5008103"/>
            <a:ext cx="2927092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Complete, Up-to-date Inventory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1E984-4674-0FCE-49F4-FAB15EF0E6D3}"/>
              </a:ext>
            </a:extLst>
          </p:cNvPr>
          <p:cNvSpPr txBox="1"/>
          <p:nvPr/>
        </p:nvSpPr>
        <p:spPr>
          <a:xfrm>
            <a:off x="1867473" y="3959119"/>
            <a:ext cx="2537128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Usage &amp; Attribution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0B356-446B-B2C2-216C-B97AB1CE901C}"/>
              </a:ext>
            </a:extLst>
          </p:cNvPr>
          <p:cNvSpPr txBox="1"/>
          <p:nvPr/>
        </p:nvSpPr>
        <p:spPr>
          <a:xfrm>
            <a:off x="2187537" y="2763017"/>
            <a:ext cx="189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22843D-7E4C-6891-433E-F21E14EACC1A}"/>
              </a:ext>
            </a:extLst>
          </p:cNvPr>
          <p:cNvSpPr txBox="1"/>
          <p:nvPr/>
        </p:nvSpPr>
        <p:spPr>
          <a:xfrm>
            <a:off x="2623982" y="1837782"/>
            <a:ext cx="10241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</a:t>
            </a:r>
          </a:p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&amp;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51F46-8239-D825-1B0E-A4A2E3AA9ED6}"/>
              </a:ext>
            </a:extLst>
          </p:cNvPr>
          <p:cNvSpPr txBox="1"/>
          <p:nvPr/>
        </p:nvSpPr>
        <p:spPr>
          <a:xfrm>
            <a:off x="5722948" y="1721819"/>
            <a:ext cx="38773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risky is it?</a:t>
            </a:r>
            <a:endParaRPr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6DE4E-6C1F-ADDB-DE0B-B5D8352D8B0F}"/>
              </a:ext>
            </a:extLst>
          </p:cNvPr>
          <p:cNvSpPr txBox="1"/>
          <p:nvPr/>
        </p:nvSpPr>
        <p:spPr>
          <a:xfrm>
            <a:off x="5722948" y="2793622"/>
            <a:ext cx="43752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/>
                </a:solidFill>
                <a:latin typeface="Calibri" panose="020F0502020204030204"/>
              </a:rPr>
              <a:t>What is it costing me?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A1F502-4963-6087-B5E2-B7CEB3E153D3}"/>
              </a:ext>
            </a:extLst>
          </p:cNvPr>
          <p:cNvSpPr txBox="1"/>
          <p:nvPr/>
        </p:nvSpPr>
        <p:spPr>
          <a:xfrm>
            <a:off x="5722948" y="3863767"/>
            <a:ext cx="49072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Who’s using it &amp;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how much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98D8DD-B440-D06D-7207-32C39609CFE0}"/>
              </a:ext>
            </a:extLst>
          </p:cNvPr>
          <p:cNvSpPr txBox="1"/>
          <p:nvPr/>
        </p:nvSpPr>
        <p:spPr>
          <a:xfrm>
            <a:off x="5722948" y="4937228"/>
            <a:ext cx="4934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we have?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3EC84-D490-F204-0DFF-808963FFD7B7}"/>
              </a:ext>
            </a:extLst>
          </p:cNvPr>
          <p:cNvSpPr txBox="1"/>
          <p:nvPr/>
        </p:nvSpPr>
        <p:spPr>
          <a:xfrm rot="17880000">
            <a:off x="-45954" y="3194014"/>
            <a:ext cx="33901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Importance of Data quality</a:t>
            </a:r>
          </a:p>
        </p:txBody>
      </p:sp>
    </p:spTree>
    <p:extLst>
      <p:ext uri="{BB962C8B-B14F-4D97-AF65-F5344CB8AC3E}">
        <p14:creationId xmlns:p14="http://schemas.microsoft.com/office/powerpoint/2010/main" val="92644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65A1-D0B1-9F88-B2D7-E38387BD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A8FD6F-6BB0-DEB9-C3C5-B7380A1F71D4}"/>
              </a:ext>
            </a:extLst>
          </p:cNvPr>
          <p:cNvCxnSpPr/>
          <p:nvPr/>
        </p:nvCxnSpPr>
        <p:spPr>
          <a:xfrm flipV="1">
            <a:off x="697636" y="1426072"/>
            <a:ext cx="2210555" cy="42526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F7B98F-0887-1E6D-7760-3D6068E77C84}"/>
              </a:ext>
            </a:extLst>
          </p:cNvPr>
          <p:cNvCxnSpPr>
            <a:cxnSpLocks/>
          </p:cNvCxnSpPr>
          <p:nvPr/>
        </p:nvCxnSpPr>
        <p:spPr>
          <a:xfrm>
            <a:off x="4175128" y="2497875"/>
            <a:ext cx="72900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B04D7-949C-5178-976C-B77DADBF44B4}"/>
              </a:ext>
            </a:extLst>
          </p:cNvPr>
          <p:cNvCxnSpPr>
            <a:cxnSpLocks/>
          </p:cNvCxnSpPr>
          <p:nvPr/>
        </p:nvCxnSpPr>
        <p:spPr>
          <a:xfrm>
            <a:off x="4517010" y="3552762"/>
            <a:ext cx="694815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C8C30-EEC9-DD77-AC0A-40DC543CF830}"/>
              </a:ext>
            </a:extLst>
          </p:cNvPr>
          <p:cNvCxnSpPr>
            <a:cxnSpLocks/>
          </p:cNvCxnSpPr>
          <p:nvPr/>
        </p:nvCxnSpPr>
        <p:spPr>
          <a:xfrm flipV="1">
            <a:off x="5069110" y="4622637"/>
            <a:ext cx="6341396" cy="2673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CABACB-4E3D-C756-6602-AD5E4008A70E}"/>
              </a:ext>
            </a:extLst>
          </p:cNvPr>
          <p:cNvGrpSpPr/>
          <p:nvPr/>
        </p:nvGrpSpPr>
        <p:grpSpPr>
          <a:xfrm>
            <a:off x="914694" y="1426072"/>
            <a:ext cx="4442690" cy="4275486"/>
            <a:chOff x="914694" y="1426072"/>
            <a:chExt cx="4442690" cy="427548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BCD5269A-6961-5D3A-F403-E9B31417F95E}"/>
                </a:ext>
              </a:extLst>
            </p:cNvPr>
            <p:cNvSpPr/>
            <p:nvPr/>
          </p:nvSpPr>
          <p:spPr>
            <a:xfrm>
              <a:off x="2580703" y="1426072"/>
              <a:ext cx="1110672" cy="1071802"/>
            </a:xfrm>
            <a:custGeom>
              <a:avLst/>
              <a:gdLst>
                <a:gd name="connsiteX0" fmla="*/ 0 w 1239981"/>
                <a:gd name="connsiteY0" fmla="*/ 1035819 h 1035819"/>
                <a:gd name="connsiteX1" fmla="*/ 619989 w 1239981"/>
                <a:gd name="connsiteY1" fmla="*/ 0 h 1035819"/>
                <a:gd name="connsiteX2" fmla="*/ 619992 w 1239981"/>
                <a:gd name="connsiteY2" fmla="*/ 0 h 1035819"/>
                <a:gd name="connsiteX3" fmla="*/ 1239981 w 1239981"/>
                <a:gd name="connsiteY3" fmla="*/ 1035819 h 1035819"/>
                <a:gd name="connsiteX4" fmla="*/ 0 w 1239981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981" h="1035819">
                  <a:moveTo>
                    <a:pt x="0" y="1035819"/>
                  </a:moveTo>
                  <a:lnTo>
                    <a:pt x="619989" y="0"/>
                  </a:lnTo>
                  <a:lnTo>
                    <a:pt x="619992" y="0"/>
                  </a:lnTo>
                  <a:lnTo>
                    <a:pt x="1239981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FDD7ACD9-9FED-C4DF-1FA0-2383D204DCA5}"/>
                </a:ext>
              </a:extLst>
            </p:cNvPr>
            <p:cNvSpPr/>
            <p:nvPr/>
          </p:nvSpPr>
          <p:spPr>
            <a:xfrm>
              <a:off x="2025367" y="2497874"/>
              <a:ext cx="2221345" cy="1071802"/>
            </a:xfrm>
            <a:custGeom>
              <a:avLst/>
              <a:gdLst>
                <a:gd name="connsiteX0" fmla="*/ 0 w 2479963"/>
                <a:gd name="connsiteY0" fmla="*/ 1035819 h 1035819"/>
                <a:gd name="connsiteX1" fmla="*/ 619989 w 2479963"/>
                <a:gd name="connsiteY1" fmla="*/ 0 h 1035819"/>
                <a:gd name="connsiteX2" fmla="*/ 1859974 w 2479963"/>
                <a:gd name="connsiteY2" fmla="*/ 0 h 1035819"/>
                <a:gd name="connsiteX3" fmla="*/ 2479963 w 2479963"/>
                <a:gd name="connsiteY3" fmla="*/ 1035819 h 1035819"/>
                <a:gd name="connsiteX4" fmla="*/ 0 w 2479963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963" h="1035819">
                  <a:moveTo>
                    <a:pt x="0" y="1035819"/>
                  </a:moveTo>
                  <a:lnTo>
                    <a:pt x="619989" y="0"/>
                  </a:lnTo>
                  <a:lnTo>
                    <a:pt x="1859974" y="0"/>
                  </a:lnTo>
                  <a:lnTo>
                    <a:pt x="2479963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56E9DA6A-3783-F908-AFC7-49C8A22F105C}"/>
                </a:ext>
              </a:extLst>
            </p:cNvPr>
            <p:cNvSpPr/>
            <p:nvPr/>
          </p:nvSpPr>
          <p:spPr>
            <a:xfrm>
              <a:off x="1470030" y="3557954"/>
              <a:ext cx="3332018" cy="1071802"/>
            </a:xfrm>
            <a:custGeom>
              <a:avLst/>
              <a:gdLst>
                <a:gd name="connsiteX0" fmla="*/ 0 w 3719945"/>
                <a:gd name="connsiteY0" fmla="*/ 1035819 h 1035819"/>
                <a:gd name="connsiteX1" fmla="*/ 619989 w 3719945"/>
                <a:gd name="connsiteY1" fmla="*/ 0 h 1035819"/>
                <a:gd name="connsiteX2" fmla="*/ 3099956 w 3719945"/>
                <a:gd name="connsiteY2" fmla="*/ 0 h 1035819"/>
                <a:gd name="connsiteX3" fmla="*/ 3719945 w 3719945"/>
                <a:gd name="connsiteY3" fmla="*/ 1035819 h 1035819"/>
                <a:gd name="connsiteX4" fmla="*/ 0 w 3719945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9945" h="1035819">
                  <a:moveTo>
                    <a:pt x="0" y="1035819"/>
                  </a:moveTo>
                  <a:lnTo>
                    <a:pt x="619989" y="0"/>
                  </a:lnTo>
                  <a:lnTo>
                    <a:pt x="3099956" y="0"/>
                  </a:lnTo>
                  <a:lnTo>
                    <a:pt x="3719945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3EEACC39-212A-6624-CF25-7480C2706CF9}"/>
                </a:ext>
              </a:extLst>
            </p:cNvPr>
            <p:cNvSpPr/>
            <p:nvPr/>
          </p:nvSpPr>
          <p:spPr>
            <a:xfrm>
              <a:off x="914694" y="4629756"/>
              <a:ext cx="4442690" cy="1071802"/>
            </a:xfrm>
            <a:custGeom>
              <a:avLst/>
              <a:gdLst>
                <a:gd name="connsiteX0" fmla="*/ 0 w 4959926"/>
                <a:gd name="connsiteY0" fmla="*/ 1035819 h 1035819"/>
                <a:gd name="connsiteX1" fmla="*/ 619989 w 4959926"/>
                <a:gd name="connsiteY1" fmla="*/ 0 h 1035819"/>
                <a:gd name="connsiteX2" fmla="*/ 4339937 w 4959926"/>
                <a:gd name="connsiteY2" fmla="*/ 0 h 1035819"/>
                <a:gd name="connsiteX3" fmla="*/ 4959926 w 4959926"/>
                <a:gd name="connsiteY3" fmla="*/ 1035819 h 1035819"/>
                <a:gd name="connsiteX4" fmla="*/ 0 w 4959926"/>
                <a:gd name="connsiteY4" fmla="*/ 1035819 h 103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926" h="1035819">
                  <a:moveTo>
                    <a:pt x="0" y="1035819"/>
                  </a:moveTo>
                  <a:lnTo>
                    <a:pt x="619989" y="0"/>
                  </a:lnTo>
                  <a:lnTo>
                    <a:pt x="4339937" y="0"/>
                  </a:lnTo>
                  <a:lnTo>
                    <a:pt x="4959926" y="1035819"/>
                  </a:lnTo>
                  <a:lnTo>
                    <a:pt x="0" y="10358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DF3783-5E7F-A2F9-C2B4-397EA27BF49C}"/>
              </a:ext>
            </a:extLst>
          </p:cNvPr>
          <p:cNvSpPr txBox="1"/>
          <p:nvPr/>
        </p:nvSpPr>
        <p:spPr>
          <a:xfrm>
            <a:off x="1672491" y="5008103"/>
            <a:ext cx="2927092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Complete, Up-to-date Inventory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912D7-2E32-7C3A-77C6-C397624F59A9}"/>
              </a:ext>
            </a:extLst>
          </p:cNvPr>
          <p:cNvSpPr txBox="1"/>
          <p:nvPr/>
        </p:nvSpPr>
        <p:spPr>
          <a:xfrm>
            <a:off x="1867473" y="3959119"/>
            <a:ext cx="2537128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Usage &amp; Attribution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8C474-A9CD-97A6-7C65-49F7AEBB1047}"/>
              </a:ext>
            </a:extLst>
          </p:cNvPr>
          <p:cNvSpPr txBox="1"/>
          <p:nvPr/>
        </p:nvSpPr>
        <p:spPr>
          <a:xfrm>
            <a:off x="2187537" y="2763017"/>
            <a:ext cx="189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C82D6-C00B-FAB1-B4DF-9EBA80F71A3E}"/>
              </a:ext>
            </a:extLst>
          </p:cNvPr>
          <p:cNvSpPr txBox="1"/>
          <p:nvPr/>
        </p:nvSpPr>
        <p:spPr>
          <a:xfrm>
            <a:off x="2623982" y="1837782"/>
            <a:ext cx="10241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</a:t>
            </a:r>
          </a:p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Calibri" panose="020F0502020204030204"/>
              </a:rPr>
              <a:t>&amp;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0CF97-DCFD-3905-25A3-E379AE18AD60}"/>
              </a:ext>
            </a:extLst>
          </p:cNvPr>
          <p:cNvSpPr txBox="1"/>
          <p:nvPr/>
        </p:nvSpPr>
        <p:spPr>
          <a:xfrm>
            <a:off x="5722947" y="1136822"/>
            <a:ext cx="622597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in EOL/EOS/vulnerable assets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libri" panose="020F0502020204030204"/>
              </a:rPr>
              <a:t>Elimination of license compliance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libri" panose="020F0502020204030204"/>
              </a:rPr>
              <a:t>Removal of deny-listed (shadow) apps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F759E-3484-A95A-3104-CBA1676A383B}"/>
              </a:ext>
            </a:extLst>
          </p:cNvPr>
          <p:cNvSpPr txBox="1"/>
          <p:nvPr/>
        </p:nvSpPr>
        <p:spPr>
          <a:xfrm>
            <a:off x="5722948" y="2578179"/>
            <a:ext cx="62259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2"/>
                </a:solidFill>
                <a:latin typeface="Calibri" panose="020F0502020204030204"/>
              </a:rPr>
              <a:t>% of contracts/inv/PO inventoried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of redundant contracts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2EDDA-A467-B10B-EA25-24F06865F141}"/>
              </a:ext>
            </a:extLst>
          </p:cNvPr>
          <p:cNvSpPr txBox="1"/>
          <p:nvPr/>
        </p:nvSpPr>
        <p:spPr>
          <a:xfrm>
            <a:off x="5722948" y="3641850"/>
            <a:ext cx="634139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% of licenses unallocated and % unused</a:t>
            </a: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in unused licenses/apps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1522D-502A-756B-2DDD-9925B7E8202B}"/>
              </a:ext>
            </a:extLst>
          </p:cNvPr>
          <p:cNvSpPr txBox="1"/>
          <p:nvPr/>
        </p:nvSpPr>
        <p:spPr>
          <a:xfrm>
            <a:off x="5722948" y="4937228"/>
            <a:ext cx="49340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environment inventoried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FDE7FC-976E-0940-8111-E57342187993}"/>
              </a:ext>
            </a:extLst>
          </p:cNvPr>
          <p:cNvSpPr txBox="1"/>
          <p:nvPr/>
        </p:nvSpPr>
        <p:spPr>
          <a:xfrm rot="17880000">
            <a:off x="-45954" y="3194014"/>
            <a:ext cx="339013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Importance of Data quality</a:t>
            </a:r>
          </a:p>
        </p:txBody>
      </p:sp>
    </p:spTree>
    <p:extLst>
      <p:ext uri="{BB962C8B-B14F-4D97-AF65-F5344CB8AC3E}">
        <p14:creationId xmlns:p14="http://schemas.microsoft.com/office/powerpoint/2010/main" val="236817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ABA-6FC6-058F-3969-37816842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0DE6-E877-9443-BB57-14E58AAA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Scopes can be technology domains (on premises, SaaS, cloud licenses, AI, containers, etc.) or organizational units (departments – assets owned by IT, owned by engineering, owned by BU, etc.)</a:t>
            </a:r>
          </a:p>
          <a:p>
            <a:r>
              <a:rPr lang="en-US" dirty="0"/>
              <a:t>For the audience it is good to highlight where your team plays/where they don’t so it is clear where there may be intersections of collaboration or other gaps to consider. For example, many organizations have implemented a FinOps practice that is responsible for reducing cloud infrastructure spend, but they may not be responsible for managing cloud license spend.</a:t>
            </a:r>
          </a:p>
          <a:p>
            <a:r>
              <a:rPr lang="en-US" dirty="0"/>
              <a:t>Your scope might depend on where you have the biggest knowledge gap.</a:t>
            </a:r>
          </a:p>
        </p:txBody>
      </p:sp>
    </p:spTree>
    <p:extLst>
      <p:ext uri="{BB962C8B-B14F-4D97-AF65-F5344CB8AC3E}">
        <p14:creationId xmlns:p14="http://schemas.microsoft.com/office/powerpoint/2010/main" val="20899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CBBD-49AA-2D3E-743C-22D5E2EE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it Asset data </a:t>
            </a:r>
            <a:r>
              <a:rPr lang="en-US"/>
              <a:t>and process gaps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984C9-CFAB-98EA-8DC9-D1FBEE855F36}"/>
              </a:ext>
            </a:extLst>
          </p:cNvPr>
          <p:cNvSpPr/>
          <p:nvPr/>
        </p:nvSpPr>
        <p:spPr>
          <a:xfrm>
            <a:off x="10189396" y="2994811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D608A-A30F-435E-6F23-054789E40BDB}"/>
              </a:ext>
            </a:extLst>
          </p:cNvPr>
          <p:cNvSpPr/>
          <p:nvPr/>
        </p:nvSpPr>
        <p:spPr>
          <a:xfrm>
            <a:off x="8561276" y="2994811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9ED2B-BAA6-0DD4-BE46-632968511E31}"/>
              </a:ext>
            </a:extLst>
          </p:cNvPr>
          <p:cNvSpPr/>
          <p:nvPr/>
        </p:nvSpPr>
        <p:spPr>
          <a:xfrm>
            <a:off x="5326707" y="2994811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FD46A-2591-5B51-CF32-564DD65025B7}"/>
              </a:ext>
            </a:extLst>
          </p:cNvPr>
          <p:cNvSpPr/>
          <p:nvPr/>
        </p:nvSpPr>
        <p:spPr>
          <a:xfrm>
            <a:off x="3719682" y="2994811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FF509-A4C7-9771-E6C8-40E9CC360640}"/>
              </a:ext>
            </a:extLst>
          </p:cNvPr>
          <p:cNvSpPr/>
          <p:nvPr/>
        </p:nvSpPr>
        <p:spPr>
          <a:xfrm>
            <a:off x="3732425" y="1811083"/>
            <a:ext cx="1461561" cy="1035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End user software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D216F-3946-25FB-8950-7C768EC87FA9}"/>
              </a:ext>
            </a:extLst>
          </p:cNvPr>
          <p:cNvSpPr/>
          <p:nvPr/>
        </p:nvSpPr>
        <p:spPr>
          <a:xfrm>
            <a:off x="10176651" y="1811769"/>
            <a:ext cx="1461561" cy="1035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SaaS 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488DC-94F2-9C76-5A07-BCD6C730BF16}"/>
              </a:ext>
            </a:extLst>
          </p:cNvPr>
          <p:cNvSpPr/>
          <p:nvPr/>
        </p:nvSpPr>
        <p:spPr>
          <a:xfrm>
            <a:off x="8564942" y="1824405"/>
            <a:ext cx="1461561" cy="1035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A5E47-DF12-A57C-CECF-C84252B0493B}"/>
              </a:ext>
            </a:extLst>
          </p:cNvPr>
          <p:cNvSpPr/>
          <p:nvPr/>
        </p:nvSpPr>
        <p:spPr>
          <a:xfrm>
            <a:off x="6948536" y="1315625"/>
            <a:ext cx="4702422" cy="34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99B078-790E-599D-810E-2D7C1D19BCA4}"/>
              </a:ext>
            </a:extLst>
          </p:cNvPr>
          <p:cNvSpPr/>
          <p:nvPr/>
        </p:nvSpPr>
        <p:spPr>
          <a:xfrm>
            <a:off x="5347473" y="1811083"/>
            <a:ext cx="1461561" cy="1035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Software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F7BB-EFEC-AF8F-DA5C-10088B6DE250}"/>
              </a:ext>
            </a:extLst>
          </p:cNvPr>
          <p:cNvSpPr/>
          <p:nvPr/>
        </p:nvSpPr>
        <p:spPr>
          <a:xfrm>
            <a:off x="10190543" y="3772852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F8AC4-8F89-61EE-5E85-9BC24BEFDEC2}"/>
              </a:ext>
            </a:extLst>
          </p:cNvPr>
          <p:cNvSpPr/>
          <p:nvPr/>
        </p:nvSpPr>
        <p:spPr>
          <a:xfrm>
            <a:off x="8562423" y="3772852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A97E39-88B2-30FB-1593-F299C1FC59C9}"/>
              </a:ext>
            </a:extLst>
          </p:cNvPr>
          <p:cNvSpPr/>
          <p:nvPr/>
        </p:nvSpPr>
        <p:spPr>
          <a:xfrm>
            <a:off x="5348620" y="3772852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E2D2B-B7A4-C7BD-FE62-6C2958FAF6CD}"/>
              </a:ext>
            </a:extLst>
          </p:cNvPr>
          <p:cNvSpPr/>
          <p:nvPr/>
        </p:nvSpPr>
        <p:spPr>
          <a:xfrm>
            <a:off x="3720829" y="3772852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61CBB-5413-F14A-498B-81163B75E640}"/>
              </a:ext>
            </a:extLst>
          </p:cNvPr>
          <p:cNvSpPr/>
          <p:nvPr/>
        </p:nvSpPr>
        <p:spPr>
          <a:xfrm>
            <a:off x="10191688" y="4571518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C06D7-7C76-0C02-7EBA-4F6C1BEDA420}"/>
              </a:ext>
            </a:extLst>
          </p:cNvPr>
          <p:cNvSpPr/>
          <p:nvPr/>
        </p:nvSpPr>
        <p:spPr>
          <a:xfrm>
            <a:off x="8563568" y="4571518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EE5D01-5C4C-85DC-0CC1-9B0608F46C04}"/>
              </a:ext>
            </a:extLst>
          </p:cNvPr>
          <p:cNvSpPr/>
          <p:nvPr/>
        </p:nvSpPr>
        <p:spPr>
          <a:xfrm>
            <a:off x="5349765" y="4571518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F944D-6C3F-5C99-0A50-180477E21478}"/>
              </a:ext>
            </a:extLst>
          </p:cNvPr>
          <p:cNvSpPr/>
          <p:nvPr/>
        </p:nvSpPr>
        <p:spPr>
          <a:xfrm>
            <a:off x="3721974" y="4571518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BAB3F-96BC-FD50-5494-3D3910A9EBF2}"/>
              </a:ext>
            </a:extLst>
          </p:cNvPr>
          <p:cNvSpPr/>
          <p:nvPr/>
        </p:nvSpPr>
        <p:spPr>
          <a:xfrm>
            <a:off x="2093869" y="1315625"/>
            <a:ext cx="4702423" cy="342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On-Premises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D4D36-A8CB-35CB-FF2D-490D1A7803D7}"/>
              </a:ext>
            </a:extLst>
          </p:cNvPr>
          <p:cNvSpPr/>
          <p:nvPr/>
        </p:nvSpPr>
        <p:spPr>
          <a:xfrm>
            <a:off x="481342" y="1315625"/>
            <a:ext cx="1461560" cy="15446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Where it runs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031AE9-B19F-29E9-618A-2334A55021FD}"/>
              </a:ext>
            </a:extLst>
          </p:cNvPr>
          <p:cNvSpPr/>
          <p:nvPr/>
        </p:nvSpPr>
        <p:spPr>
          <a:xfrm>
            <a:off x="468599" y="3772850"/>
            <a:ext cx="1461560" cy="6408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How it’s bought/ budget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DC4FCA-908F-5926-168C-D44D70B8811C}"/>
              </a:ext>
            </a:extLst>
          </p:cNvPr>
          <p:cNvSpPr/>
          <p:nvPr/>
        </p:nvSpPr>
        <p:spPr>
          <a:xfrm>
            <a:off x="481342" y="4564640"/>
            <a:ext cx="1461560" cy="6408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Who manages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C80DD-23CC-98DA-1DDB-2D642A624192}"/>
              </a:ext>
            </a:extLst>
          </p:cNvPr>
          <p:cNvSpPr/>
          <p:nvPr/>
        </p:nvSpPr>
        <p:spPr>
          <a:xfrm>
            <a:off x="10176651" y="5335810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2B5F89-772F-D227-24D4-9AF0633F3C90}"/>
              </a:ext>
            </a:extLst>
          </p:cNvPr>
          <p:cNvSpPr/>
          <p:nvPr/>
        </p:nvSpPr>
        <p:spPr>
          <a:xfrm>
            <a:off x="8571591" y="5335810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7727AA-FB5A-13F1-140A-3FA4AD348223}"/>
              </a:ext>
            </a:extLst>
          </p:cNvPr>
          <p:cNvSpPr/>
          <p:nvPr/>
        </p:nvSpPr>
        <p:spPr>
          <a:xfrm>
            <a:off x="5357788" y="5335810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28A44D-2ADA-ABF5-120F-0E7D6A6BFE0A}"/>
              </a:ext>
            </a:extLst>
          </p:cNvPr>
          <p:cNvSpPr/>
          <p:nvPr/>
        </p:nvSpPr>
        <p:spPr>
          <a:xfrm>
            <a:off x="3729997" y="5335810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AC9253-627B-CB74-0254-052A2319F14A}"/>
              </a:ext>
            </a:extLst>
          </p:cNvPr>
          <p:cNvSpPr/>
          <p:nvPr/>
        </p:nvSpPr>
        <p:spPr>
          <a:xfrm>
            <a:off x="489365" y="5328932"/>
            <a:ext cx="1461560" cy="11026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Management tools and processes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FAF3E3-4D94-8A7F-20F1-BC77CB3C6A33}"/>
              </a:ext>
            </a:extLst>
          </p:cNvPr>
          <p:cNvSpPr/>
          <p:nvPr/>
        </p:nvSpPr>
        <p:spPr>
          <a:xfrm>
            <a:off x="489365" y="2983686"/>
            <a:ext cx="1461560" cy="6408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Key Products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BC2D40-93C2-414B-C9BD-C476D8292B7B}"/>
              </a:ext>
            </a:extLst>
          </p:cNvPr>
          <p:cNvSpPr/>
          <p:nvPr/>
        </p:nvSpPr>
        <p:spPr>
          <a:xfrm>
            <a:off x="2094654" y="3003375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28F367-9522-F9E6-3F02-77B86C128CC5}"/>
              </a:ext>
            </a:extLst>
          </p:cNvPr>
          <p:cNvSpPr/>
          <p:nvPr/>
        </p:nvSpPr>
        <p:spPr>
          <a:xfrm>
            <a:off x="2107397" y="1819647"/>
            <a:ext cx="1461561" cy="1035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Hardware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DA4BEE-4DBA-01CD-1D54-FA46AD79584D}"/>
              </a:ext>
            </a:extLst>
          </p:cNvPr>
          <p:cNvSpPr/>
          <p:nvPr/>
        </p:nvSpPr>
        <p:spPr>
          <a:xfrm>
            <a:off x="2095801" y="3781416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00B24F-AEA1-80FB-8FCA-E605C6416163}"/>
              </a:ext>
            </a:extLst>
          </p:cNvPr>
          <p:cNvSpPr/>
          <p:nvPr/>
        </p:nvSpPr>
        <p:spPr>
          <a:xfrm>
            <a:off x="2096946" y="4580082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6118A4-7131-2273-D7C5-504C33A0CE8B}"/>
              </a:ext>
            </a:extLst>
          </p:cNvPr>
          <p:cNvSpPr/>
          <p:nvPr/>
        </p:nvSpPr>
        <p:spPr>
          <a:xfrm>
            <a:off x="2104969" y="5344374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5F7F60-A8CE-DB69-FCDA-549461860244}"/>
              </a:ext>
            </a:extLst>
          </p:cNvPr>
          <p:cNvSpPr/>
          <p:nvPr/>
        </p:nvSpPr>
        <p:spPr>
          <a:xfrm>
            <a:off x="6953699" y="2999727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48450A-F3FE-F512-155C-1419304FC40A}"/>
              </a:ext>
            </a:extLst>
          </p:cNvPr>
          <p:cNvSpPr/>
          <p:nvPr/>
        </p:nvSpPr>
        <p:spPr>
          <a:xfrm>
            <a:off x="6957365" y="1829321"/>
            <a:ext cx="1461561" cy="1035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infrastructure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74F4E0-D94D-DCCC-4B3B-5A1AF3A65242}"/>
              </a:ext>
            </a:extLst>
          </p:cNvPr>
          <p:cNvSpPr/>
          <p:nvPr/>
        </p:nvSpPr>
        <p:spPr>
          <a:xfrm>
            <a:off x="6954846" y="3777768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CF82D0-57EF-069C-5069-922EE2890DF2}"/>
              </a:ext>
            </a:extLst>
          </p:cNvPr>
          <p:cNvSpPr/>
          <p:nvPr/>
        </p:nvSpPr>
        <p:spPr>
          <a:xfrm>
            <a:off x="6955991" y="4576434"/>
            <a:ext cx="1461561" cy="640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7FB1BE-40F7-0E57-8A03-EB0A5B970D5E}"/>
              </a:ext>
            </a:extLst>
          </p:cNvPr>
          <p:cNvSpPr/>
          <p:nvPr/>
        </p:nvSpPr>
        <p:spPr>
          <a:xfrm>
            <a:off x="6964014" y="5340726"/>
            <a:ext cx="1461561" cy="11026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31839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011A961770E4B945A047BF36BC016" ma:contentTypeVersion="20" ma:contentTypeDescription="Create a new document." ma:contentTypeScope="" ma:versionID="27c93953074b300e7bcf39252c936f42">
  <xsd:schema xmlns:xsd="http://www.w3.org/2001/XMLSchema" xmlns:xs="http://www.w3.org/2001/XMLSchema" xmlns:p="http://schemas.microsoft.com/office/2006/metadata/properties" xmlns:ns2="2de6364d-bb09-4a57-968e-020fa22f2a33" xmlns:ns3="d961a1cf-a09a-4e96-a8fd-38b9055a5c2d" targetNamespace="http://schemas.microsoft.com/office/2006/metadata/properties" ma:root="true" ma:fieldsID="202081d54fda7907e234b7b260ce1d18" ns2:_="" ns3:_="">
    <xsd:import namespace="2de6364d-bb09-4a57-968e-020fa22f2a33"/>
    <xsd:import namespace="d961a1cf-a09a-4e96-a8fd-38b9055a5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6364d-bb09-4a57-968e-020fa22f2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25ddd8-0791-4875-be82-e73a0bff7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1a1cf-a09a-4e96-a8fd-38b9055a5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ecbf98-14f2-4e03-99f4-7175ee3d9e6a}" ma:internalName="TaxCatchAll" ma:showField="CatchAllData" ma:web="d961a1cf-a09a-4e96-a8fd-38b9055a5c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6364d-bb09-4a57-968e-020fa22f2a33">
      <Terms xmlns="http://schemas.microsoft.com/office/infopath/2007/PartnerControls"/>
    </lcf76f155ced4ddcb4097134ff3c332f>
    <TaxCatchAll xmlns="d961a1cf-a09a-4e96-a8fd-38b9055a5c2d" xsi:nil="true"/>
    <Notes xmlns="2de6364d-bb09-4a57-968e-020fa22f2a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38080-2235-42D9-B346-83FD131B0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6364d-bb09-4a57-968e-020fa22f2a33"/>
    <ds:schemaRef ds:uri="d961a1cf-a09a-4e96-a8fd-38b9055a5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3E171-DD7B-4F72-99F6-29C0F8ACA2BD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2de6364d-bb09-4a57-968e-020fa22f2a33"/>
    <ds:schemaRef ds:uri="d961a1cf-a09a-4e96-a8fd-38b9055a5c2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24510B-FDD0-42AC-A7C6-DA4C71DDD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Oasis</vt:lpstr>
      <vt:lpstr>How to use this template</vt:lpstr>
      <vt:lpstr>ITAM Team Mission and Roadmap</vt:lpstr>
      <vt:lpstr>Why itam now – key technology trends</vt:lpstr>
      <vt:lpstr>How trends are impacting [company]</vt:lpstr>
      <vt:lpstr>Why itam now – key [company] goals</vt:lpstr>
      <vt:lpstr>Key questions ITAM needs to answer</vt:lpstr>
      <vt:lpstr>KPIs</vt:lpstr>
      <vt:lpstr>SCopes</vt:lpstr>
      <vt:lpstr>Mapping it Asset data and process gaps</vt:lpstr>
      <vt:lpstr>Gap analysis &amp; scorecard</vt:lpstr>
      <vt:lpstr>Priorities for closing the gap</vt:lpstr>
      <vt:lpstr>ITAM team org chart</vt:lpstr>
      <vt:lpstr>RACi – how we interact with others</vt:lpstr>
      <vt:lpstr>example interaction </vt:lpstr>
      <vt:lpstr>example interaction </vt:lpstr>
      <vt:lpstr>Where we need your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Kuvlesky</dc:creator>
  <cp:lastModifiedBy>Jennifer Kuvlesky</cp:lastModifiedBy>
  <cp:revision>2</cp:revision>
  <dcterms:created xsi:type="dcterms:W3CDTF">2025-08-25T21:06:57Z</dcterms:created>
  <dcterms:modified xsi:type="dcterms:W3CDTF">2026-02-25T21:49:44Z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0x010100334011A961770E4B945A047BF36BC016</vt:lpwstr>
  </property>
  <property fmtid="{D5CDD505-2E9C-101B-9397-08002B2CF9AE}" pid="3" name="MediaServiceImageTags">
    <vt:lpwstr/>
  </property>
</Properties>
</file>